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22"/>
  </p:notesMasterIdLst>
  <p:handoutMasterIdLst>
    <p:handoutMasterId r:id="rId23"/>
  </p:handoutMasterIdLst>
  <p:sldIdLst>
    <p:sldId id="274" r:id="rId2"/>
    <p:sldId id="283" r:id="rId3"/>
    <p:sldId id="279" r:id="rId4"/>
    <p:sldId id="285" r:id="rId5"/>
    <p:sldId id="257" r:id="rId6"/>
    <p:sldId id="260" r:id="rId7"/>
    <p:sldId id="261" r:id="rId8"/>
    <p:sldId id="272" r:id="rId9"/>
    <p:sldId id="265" r:id="rId10"/>
    <p:sldId id="269" r:id="rId11"/>
    <p:sldId id="286" r:id="rId12"/>
    <p:sldId id="287" r:id="rId13"/>
    <p:sldId id="288" r:id="rId14"/>
    <p:sldId id="289" r:id="rId15"/>
    <p:sldId id="290" r:id="rId16"/>
    <p:sldId id="291" r:id="rId17"/>
    <p:sldId id="266" r:id="rId18"/>
    <p:sldId id="281" r:id="rId19"/>
    <p:sldId id="259" r:id="rId20"/>
    <p:sldId id="267" r:id="rId21"/>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15620"/>
    <p:restoredTop sz="94660"/>
  </p:normalViewPr>
  <p:slideViewPr>
    <p:cSldViewPr snapToGrid="0" snapToObjects="1">
      <p:cViewPr varScale="1">
        <p:scale>
          <a:sx n="86" d="100"/>
          <a:sy n="86" d="100"/>
        </p:scale>
        <p:origin x="1608"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6434"/>
          </a:xfrm>
          <a:prstGeom prst="rect">
            <a:avLst/>
          </a:prstGeom>
        </p:spPr>
        <p:txBody>
          <a:bodyPr vert="horz" lIns="91440" tIns="45720" rIns="91440" bIns="45720" rtlCol="0"/>
          <a:lstStyle>
            <a:lvl1pPr algn="r">
              <a:defRPr sz="1200"/>
            </a:lvl1pPr>
          </a:lstStyle>
          <a:p>
            <a:fld id="{383E2C33-C45A-4912-A57F-25646EAE28EA}" type="datetimeFigureOut">
              <a:rPr lang="en-US" smtClean="0"/>
              <a:t>9/1/2016</a:t>
            </a:fld>
            <a:endParaRPr lang="en-US"/>
          </a:p>
        </p:txBody>
      </p:sp>
      <p:sp>
        <p:nvSpPr>
          <p:cNvPr id="4" name="Footer Placeholder 3"/>
          <p:cNvSpPr>
            <a:spLocks noGrp="1"/>
          </p:cNvSpPr>
          <p:nvPr>
            <p:ph type="ftr" sz="quarter" idx="2"/>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6433"/>
          </a:xfrm>
          <a:prstGeom prst="rect">
            <a:avLst/>
          </a:prstGeom>
        </p:spPr>
        <p:txBody>
          <a:bodyPr vert="horz" lIns="91440" tIns="45720" rIns="91440" bIns="45720" rtlCol="0" anchor="b"/>
          <a:lstStyle>
            <a:lvl1pPr algn="r">
              <a:defRPr sz="1200"/>
            </a:lvl1pPr>
          </a:lstStyle>
          <a:p>
            <a:fld id="{96C42F65-107D-40B9-802C-F32ECAA5F79B}" type="slidenum">
              <a:rPr lang="en-US" smtClean="0"/>
              <a:t>‹#›</a:t>
            </a:fld>
            <a:endParaRPr lang="en-US"/>
          </a:p>
        </p:txBody>
      </p:sp>
    </p:spTree>
    <p:extLst>
      <p:ext uri="{BB962C8B-B14F-4D97-AF65-F5344CB8AC3E}">
        <p14:creationId xmlns:p14="http://schemas.microsoft.com/office/powerpoint/2010/main" val="55832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6725"/>
          </a:xfrm>
          <a:prstGeom prst="rect">
            <a:avLst/>
          </a:prstGeom>
        </p:spPr>
        <p:txBody>
          <a:bodyPr vert="horz" lIns="91440" tIns="45720" rIns="91440" bIns="45720" rtlCol="0"/>
          <a:lstStyle>
            <a:lvl1pPr algn="r">
              <a:defRPr sz="1200"/>
            </a:lvl1pPr>
          </a:lstStyle>
          <a:p>
            <a:fld id="{A10F16BC-484B-4D47-BDFE-D4245354B5B6}" type="datetimeFigureOut">
              <a:rPr lang="en-US" smtClean="0"/>
              <a:t>9/1/2016</a:t>
            </a:fld>
            <a:endParaRPr lang="en-US"/>
          </a:p>
        </p:txBody>
      </p:sp>
      <p:sp>
        <p:nvSpPr>
          <p:cNvPr id="4" name="Slide Image Placeholder 3"/>
          <p:cNvSpPr>
            <a:spLocks noGrp="1" noRot="1" noChangeAspect="1"/>
          </p:cNvSpPr>
          <p:nvPr>
            <p:ph type="sldImg" idx="2"/>
          </p:nvPr>
        </p:nvSpPr>
        <p:spPr>
          <a:xfrm>
            <a:off x="13382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73575"/>
            <a:ext cx="5486400" cy="3660775"/>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2971800"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675"/>
            <a:ext cx="2971800" cy="466725"/>
          </a:xfrm>
          <a:prstGeom prst="rect">
            <a:avLst/>
          </a:prstGeom>
        </p:spPr>
        <p:txBody>
          <a:bodyPr vert="horz" lIns="91440" tIns="45720" rIns="91440" bIns="45720" rtlCol="0" anchor="b"/>
          <a:lstStyle>
            <a:lvl1pPr algn="r">
              <a:defRPr sz="1200"/>
            </a:lvl1pPr>
          </a:lstStyle>
          <a:p>
            <a:fld id="{A1DCB8CA-DFA4-4D13-861B-3AD7C94FF492}" type="slidenum">
              <a:rPr lang="en-US" smtClean="0"/>
              <a:t>‹#›</a:t>
            </a:fld>
            <a:endParaRPr lang="en-US"/>
          </a:p>
        </p:txBody>
      </p:sp>
    </p:spTree>
    <p:extLst>
      <p:ext uri="{BB962C8B-B14F-4D97-AF65-F5344CB8AC3E}">
        <p14:creationId xmlns:p14="http://schemas.microsoft.com/office/powerpoint/2010/main" val="29593867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1" name="Shape 9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solidFill>
                <a:schemeClr val="dk1"/>
              </a:solidFill>
            </a:endParaRPr>
          </a:p>
          <a:p>
            <a:pPr lvl="0" rtl="0">
              <a:spcBef>
                <a:spcPts val="0"/>
              </a:spcBef>
              <a:buNone/>
            </a:pPr>
            <a:endParaRPr/>
          </a:p>
        </p:txBody>
      </p:sp>
    </p:spTree>
    <p:extLst>
      <p:ext uri="{BB962C8B-B14F-4D97-AF65-F5344CB8AC3E}">
        <p14:creationId xmlns:p14="http://schemas.microsoft.com/office/powerpoint/2010/main" val="11935039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7" name="Shape 9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DIscuss Classroom Management procedures with iPads here.  What are your class norms?  How do you keep learners safe when using digital tools?</a:t>
            </a:r>
          </a:p>
          <a:p>
            <a:pPr lvl="0">
              <a:spcBef>
                <a:spcPts val="0"/>
              </a:spcBef>
              <a:buNone/>
            </a:pPr>
            <a:endParaRPr>
              <a:solidFill>
                <a:srgbClr val="333333"/>
              </a:solidFill>
              <a:highlight>
                <a:srgbClr val="FFFFFF"/>
              </a:highlight>
            </a:endParaRPr>
          </a:p>
        </p:txBody>
      </p:sp>
    </p:spTree>
    <p:extLst>
      <p:ext uri="{BB962C8B-B14F-4D97-AF65-F5344CB8AC3E}">
        <p14:creationId xmlns:p14="http://schemas.microsoft.com/office/powerpoint/2010/main" val="11651621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4" name="Shape 10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To keep our learners safe, ALL LEARNERS go through </a:t>
            </a:r>
          </a:p>
          <a:p>
            <a:pPr marL="457200" lvl="0" indent="-228600" rtl="0">
              <a:spcBef>
                <a:spcPts val="0"/>
              </a:spcBef>
            </a:pPr>
            <a:r>
              <a:rPr lang="en"/>
              <a:t>CISD has designed specific training for all learners and educators</a:t>
            </a:r>
          </a:p>
          <a:p>
            <a:pPr marL="457200" lvl="0" indent="-228600" rtl="0">
              <a:spcBef>
                <a:spcPts val="0"/>
              </a:spcBef>
            </a:pPr>
            <a:r>
              <a:rPr lang="en"/>
              <a:t>All learners had to have digital citizenship lessons before technology could even be placed in their hands.</a:t>
            </a:r>
          </a:p>
          <a:p>
            <a:pPr marL="457200" lvl="0" indent="-228600" rtl="0">
              <a:spcBef>
                <a:spcPts val="0"/>
              </a:spcBef>
            </a:pPr>
            <a:r>
              <a:rPr lang="en"/>
              <a:t>This aligned overview is covered district wide </a:t>
            </a:r>
          </a:p>
          <a:p>
            <a:pPr marL="457200" lvl="0" indent="-228600" rtl="0">
              <a:spcBef>
                <a:spcPts val="0"/>
              </a:spcBef>
            </a:pPr>
            <a:r>
              <a:rPr lang="en"/>
              <a:t>Learners signed a pledge promising to follow the Responsible Use Policy</a:t>
            </a:r>
          </a:p>
          <a:p>
            <a:pPr marL="457200" lvl="0" indent="-228600" rtl="0">
              <a:spcBef>
                <a:spcPts val="0"/>
              </a:spcBef>
            </a:pPr>
            <a:r>
              <a:rPr lang="en"/>
              <a:t>They are continuously reminded about their digital footprint (what is put out there stays out there)</a:t>
            </a:r>
          </a:p>
        </p:txBody>
      </p:sp>
    </p:spTree>
    <p:extLst>
      <p:ext uri="{BB962C8B-B14F-4D97-AF65-F5344CB8AC3E}">
        <p14:creationId xmlns:p14="http://schemas.microsoft.com/office/powerpoint/2010/main" val="6753885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2" name="Shape 11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IN addition, all EDUCATORS go through Information Literacy training which includes...</a:t>
            </a:r>
          </a:p>
          <a:p>
            <a:pPr marL="457200" lvl="0" indent="-228600" rtl="0">
              <a:spcBef>
                <a:spcPts val="0"/>
              </a:spcBef>
            </a:pPr>
            <a:r>
              <a:rPr lang="en"/>
              <a:t>How do we safe search</a:t>
            </a:r>
          </a:p>
          <a:p>
            <a:pPr marL="457200" lvl="0" indent="-228600" rtl="0">
              <a:spcBef>
                <a:spcPts val="0"/>
              </a:spcBef>
            </a:pPr>
            <a:r>
              <a:rPr lang="en"/>
              <a:t>How do we find reliable research </a:t>
            </a:r>
          </a:p>
          <a:p>
            <a:pPr marL="457200" lvl="0" indent="-228600" rtl="0">
              <a:spcBef>
                <a:spcPts val="0"/>
              </a:spcBef>
            </a:pPr>
            <a:r>
              <a:rPr lang="en"/>
              <a:t>How do we find information based on reading level</a:t>
            </a:r>
          </a:p>
        </p:txBody>
      </p:sp>
    </p:spTree>
    <p:extLst>
      <p:ext uri="{BB962C8B-B14F-4D97-AF65-F5344CB8AC3E}">
        <p14:creationId xmlns:p14="http://schemas.microsoft.com/office/powerpoint/2010/main" val="36515326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9" name="Shape 11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Clr>
                <a:schemeClr val="dk1"/>
              </a:buClr>
              <a:buSzPct val="100000"/>
              <a:buFont typeface="Arial"/>
              <a:buNone/>
            </a:pPr>
            <a:r>
              <a:rPr lang="en">
                <a:solidFill>
                  <a:schemeClr val="dk1"/>
                </a:solidFill>
              </a:rPr>
              <a:t>Talk about examples of how you use the iPads.  For ex:  screencasting their thinking, accessing menus and having open lines of feedback possibilities between educator and learner, </a:t>
            </a:r>
          </a:p>
          <a:p>
            <a:pPr lvl="0" rtl="0">
              <a:spcBef>
                <a:spcPts val="0"/>
              </a:spcBef>
              <a:buNone/>
            </a:pPr>
            <a:endParaRPr/>
          </a:p>
          <a:p>
            <a:pPr marL="457200" lvl="0" indent="-228600" rtl="0">
              <a:spcBef>
                <a:spcPts val="0"/>
              </a:spcBef>
            </a:pPr>
            <a:r>
              <a:rPr lang="en"/>
              <a:t>discuss collaboration, not only using iPads</a:t>
            </a:r>
          </a:p>
          <a:p>
            <a:pPr marL="457200" lvl="0" indent="-228600" rtl="0">
              <a:spcBef>
                <a:spcPts val="0"/>
              </a:spcBef>
            </a:pPr>
            <a:r>
              <a:rPr lang="en"/>
              <a:t>Various devices being used. Gives another channel for interaction, but doesn’t replace face to face. Learners are discussing while using devices. Multi-modal. </a:t>
            </a:r>
          </a:p>
          <a:p>
            <a:pPr marL="457200" lvl="0" indent="-228600" rtl="0">
              <a:spcBef>
                <a:spcPts val="0"/>
              </a:spcBef>
              <a:buClr>
                <a:schemeClr val="dk1"/>
              </a:buClr>
            </a:pPr>
            <a:r>
              <a:rPr lang="en">
                <a:solidFill>
                  <a:schemeClr val="dk1"/>
                </a:solidFill>
              </a:rPr>
              <a:t>choice in activity, choice in how they work (together, independently, etc.)</a:t>
            </a:r>
          </a:p>
          <a:p>
            <a:pPr marL="457200" lvl="0" indent="-228600" rtl="0">
              <a:spcBef>
                <a:spcPts val="0"/>
              </a:spcBef>
              <a:buClr>
                <a:schemeClr val="dk1"/>
              </a:buClr>
            </a:pPr>
            <a:r>
              <a:rPr lang="en">
                <a:solidFill>
                  <a:schemeClr val="dk1"/>
                </a:solidFill>
              </a:rPr>
              <a:t> not all ipad all the time  </a:t>
            </a:r>
          </a:p>
          <a:p>
            <a:pPr marL="457200" lvl="0" indent="-228600" rtl="0">
              <a:spcBef>
                <a:spcPts val="0"/>
              </a:spcBef>
              <a:buClr>
                <a:schemeClr val="dk1"/>
              </a:buClr>
            </a:pPr>
            <a:r>
              <a:rPr lang="en">
                <a:solidFill>
                  <a:schemeClr val="dk1"/>
                </a:solidFill>
              </a:rPr>
              <a:t>just because they have access to device does not mean all the thinking happens digitally.  </a:t>
            </a:r>
          </a:p>
          <a:p>
            <a:pPr lvl="0">
              <a:spcBef>
                <a:spcPts val="0"/>
              </a:spcBef>
              <a:buNone/>
            </a:pPr>
            <a:endParaRPr/>
          </a:p>
        </p:txBody>
      </p:sp>
    </p:spTree>
    <p:extLst>
      <p:ext uri="{BB962C8B-B14F-4D97-AF65-F5344CB8AC3E}">
        <p14:creationId xmlns:p14="http://schemas.microsoft.com/office/powerpoint/2010/main" val="34965126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7" name="Shape 12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 sz="1400"/>
              <a:t>FERPA - Family educational rights and privacy act</a:t>
            </a:r>
          </a:p>
          <a:p>
            <a:pPr lvl="0" rtl="0">
              <a:spcBef>
                <a:spcPts val="0"/>
              </a:spcBef>
              <a:buNone/>
            </a:pPr>
            <a:r>
              <a:rPr lang="en" sz="1400"/>
              <a:t>COPPA - Children’s Online privacy protection act</a:t>
            </a:r>
          </a:p>
        </p:txBody>
      </p:sp>
    </p:spTree>
    <p:extLst>
      <p:ext uri="{BB962C8B-B14F-4D97-AF65-F5344CB8AC3E}">
        <p14:creationId xmlns:p14="http://schemas.microsoft.com/office/powerpoint/2010/main" val="42878633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A98AF03-7270-45C2-A683-C5E353EF01A5}" type="datetime4">
              <a:rPr lang="en-US" smtClean="0"/>
              <a:pPr/>
              <a:t>September 1, 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dirty="0"/>
          </a:p>
        </p:txBody>
      </p:sp>
    </p:spTree>
    <p:extLst>
      <p:ext uri="{BB962C8B-B14F-4D97-AF65-F5344CB8AC3E}">
        <p14:creationId xmlns:p14="http://schemas.microsoft.com/office/powerpoint/2010/main" val="15952313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6C01193-8287-4834-A286-6B880643E934}" type="datetime4">
              <a:rPr lang="en-US" smtClean="0"/>
              <a:pPr/>
              <a:t>September 1, 2016</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a:p>
        </p:txBody>
      </p:sp>
    </p:spTree>
    <p:extLst>
      <p:ext uri="{BB962C8B-B14F-4D97-AF65-F5344CB8AC3E}">
        <p14:creationId xmlns:p14="http://schemas.microsoft.com/office/powerpoint/2010/main" val="4031683913"/>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6C01193-8287-4834-A286-6B880643E934}" type="datetime4">
              <a:rPr lang="en-US" smtClean="0"/>
              <a:pPr/>
              <a:t>September 1, 2016</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34839693"/>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6C01193-8287-4834-A286-6B880643E934}" type="datetime4">
              <a:rPr lang="en-US" smtClean="0"/>
              <a:pPr/>
              <a:t>September 1, 2016</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a:p>
        </p:txBody>
      </p:sp>
    </p:spTree>
    <p:extLst>
      <p:ext uri="{BB962C8B-B14F-4D97-AF65-F5344CB8AC3E}">
        <p14:creationId xmlns:p14="http://schemas.microsoft.com/office/powerpoint/2010/main" val="187844403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6C01193-8287-4834-A286-6B880643E934}" type="datetime4">
              <a:rPr lang="en-US" smtClean="0"/>
              <a:pPr/>
              <a:t>September 1, 2016</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185089641"/>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6C01193-8287-4834-A286-6B880643E934}" type="datetime4">
              <a:rPr lang="en-US" smtClean="0"/>
              <a:pPr/>
              <a:t>September 1, 2016</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a:p>
        </p:txBody>
      </p:sp>
    </p:spTree>
    <p:extLst>
      <p:ext uri="{BB962C8B-B14F-4D97-AF65-F5344CB8AC3E}">
        <p14:creationId xmlns:p14="http://schemas.microsoft.com/office/powerpoint/2010/main" val="4196319712"/>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2FB5AFD-D735-4504-A039-ADEBB6448D55}" type="datetime4">
              <a:rPr lang="en-US" smtClean="0"/>
              <a:pPr/>
              <a:t>September 1, 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a:p>
        </p:txBody>
      </p:sp>
    </p:spTree>
    <p:extLst>
      <p:ext uri="{BB962C8B-B14F-4D97-AF65-F5344CB8AC3E}">
        <p14:creationId xmlns:p14="http://schemas.microsoft.com/office/powerpoint/2010/main" val="19023979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B5C8118-FB93-4E87-B380-0175F2FE2167}" type="datetime4">
              <a:rPr lang="en-US" smtClean="0"/>
              <a:pPr/>
              <a:t>September 1, 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a:p>
        </p:txBody>
      </p:sp>
    </p:spTree>
    <p:extLst>
      <p:ext uri="{BB962C8B-B14F-4D97-AF65-F5344CB8AC3E}">
        <p14:creationId xmlns:p14="http://schemas.microsoft.com/office/powerpoint/2010/main" val="15584656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66"/>
        <p:cNvGrpSpPr/>
        <p:nvPr/>
      </p:nvGrpSpPr>
      <p:grpSpPr>
        <a:xfrm>
          <a:off x="0" y="0"/>
          <a:ext cx="0" cy="0"/>
          <a:chOff x="0" y="0"/>
          <a:chExt cx="0" cy="0"/>
        </a:xfrm>
      </p:grpSpPr>
      <p:grpSp>
        <p:nvGrpSpPr>
          <p:cNvPr id="67" name="Shape 67"/>
          <p:cNvGrpSpPr/>
          <p:nvPr/>
        </p:nvGrpSpPr>
        <p:grpSpPr>
          <a:xfrm>
            <a:off x="-13" y="-12188"/>
            <a:ext cx="8005727" cy="1612601"/>
            <a:chOff x="-13" y="-12187"/>
            <a:chExt cx="8005727" cy="1161900"/>
          </a:xfrm>
        </p:grpSpPr>
        <p:sp>
          <p:nvSpPr>
            <p:cNvPr id="68" name="Shape 68"/>
            <p:cNvSpPr/>
            <p:nvPr/>
          </p:nvSpPr>
          <p:spPr>
            <a:xfrm flipH="1">
              <a:off x="-13" y="-12187"/>
              <a:ext cx="187800" cy="1161900"/>
            </a:xfrm>
            <a:prstGeom prst="rect">
              <a:avLst/>
            </a:prstGeom>
            <a:solidFill>
              <a:schemeClr val="accent2"/>
            </a:solidFill>
            <a:ln>
              <a:noFill/>
            </a:ln>
          </p:spPr>
          <p:txBody>
            <a:bodyPr lIns="91425" tIns="45700" rIns="91425" bIns="45700" anchor="ctr" anchorCtr="0">
              <a:noAutofit/>
            </a:bodyPr>
            <a:lstStyle/>
            <a:p>
              <a:pPr lvl="0">
                <a:spcBef>
                  <a:spcPts val="0"/>
                </a:spcBef>
                <a:buNone/>
              </a:pPr>
              <a:endParaRPr/>
            </a:p>
          </p:txBody>
        </p:sp>
        <p:sp>
          <p:nvSpPr>
            <p:cNvPr id="69" name="Shape 69"/>
            <p:cNvSpPr/>
            <p:nvPr/>
          </p:nvSpPr>
          <p:spPr>
            <a:xfrm flipH="1">
              <a:off x="187715" y="-12187"/>
              <a:ext cx="7817999" cy="1161900"/>
            </a:xfrm>
            <a:prstGeom prst="rect">
              <a:avLst/>
            </a:prstGeom>
            <a:solidFill>
              <a:srgbClr val="0F243E"/>
            </a:solidFill>
            <a:ln>
              <a:noFill/>
            </a:ln>
          </p:spPr>
          <p:txBody>
            <a:bodyPr lIns="91425" tIns="45700" rIns="91425" bIns="45700" anchor="ctr" anchorCtr="0">
              <a:noAutofit/>
            </a:bodyPr>
            <a:lstStyle/>
            <a:p>
              <a:pPr lvl="0">
                <a:spcBef>
                  <a:spcPts val="0"/>
                </a:spcBef>
                <a:buNone/>
              </a:pPr>
              <a:endParaRPr/>
            </a:p>
          </p:txBody>
        </p:sp>
      </p:grpSp>
      <p:sp>
        <p:nvSpPr>
          <p:cNvPr id="70" name="Shape 70"/>
          <p:cNvSpPr txBox="1">
            <a:spLocks noGrp="1"/>
          </p:cNvSpPr>
          <p:nvPr>
            <p:ph type="title"/>
          </p:nvPr>
        </p:nvSpPr>
        <p:spPr>
          <a:xfrm>
            <a:off x="457200" y="134801"/>
            <a:ext cx="7315499" cy="1351799"/>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71" name="Shape 71"/>
          <p:cNvSpPr txBox="1">
            <a:spLocks noGrp="1"/>
          </p:cNvSpPr>
          <p:nvPr>
            <p:ph type="body" idx="1"/>
          </p:nvPr>
        </p:nvSpPr>
        <p:spPr>
          <a:xfrm>
            <a:off x="457200" y="1704688"/>
            <a:ext cx="8229600" cy="48401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Tree>
    <p:extLst>
      <p:ext uri="{BB962C8B-B14F-4D97-AF65-F5344CB8AC3E}">
        <p14:creationId xmlns:p14="http://schemas.microsoft.com/office/powerpoint/2010/main" val="24685522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5A93482-8E69-40F7-BCAD-5662A6CADB27}" type="datetime4">
              <a:rPr lang="en-US" smtClean="0"/>
              <a:pPr/>
              <a:t>September 1, 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a:p>
        </p:txBody>
      </p:sp>
    </p:spTree>
    <p:extLst>
      <p:ext uri="{BB962C8B-B14F-4D97-AF65-F5344CB8AC3E}">
        <p14:creationId xmlns:p14="http://schemas.microsoft.com/office/powerpoint/2010/main" val="35595411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BB7EAE1-CAAC-4AEF-919E-158692B1E55E}" type="datetime4">
              <a:rPr lang="en-US" smtClean="0"/>
              <a:pPr/>
              <a:t>September 1, 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a:p>
        </p:txBody>
      </p:sp>
    </p:spTree>
    <p:extLst>
      <p:ext uri="{BB962C8B-B14F-4D97-AF65-F5344CB8AC3E}">
        <p14:creationId xmlns:p14="http://schemas.microsoft.com/office/powerpoint/2010/main" val="667063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525A706-D8F2-4D1A-855A-CADC92600C26}" type="datetime4">
              <a:rPr lang="en-US" smtClean="0"/>
              <a:pPr/>
              <a:t>September 1, 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37D5FE-740C-46F5-801A-FA5477D9711F}" type="slidenum">
              <a:rPr lang="en-US" smtClean="0"/>
              <a:pPr/>
              <a:t>‹#›</a:t>
            </a:fld>
            <a:endParaRPr lang="en-US"/>
          </a:p>
        </p:txBody>
      </p:sp>
    </p:spTree>
    <p:extLst>
      <p:ext uri="{BB962C8B-B14F-4D97-AF65-F5344CB8AC3E}">
        <p14:creationId xmlns:p14="http://schemas.microsoft.com/office/powerpoint/2010/main" val="2626717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9B4F123-1704-49AC-9D15-C4B1462B8014}" type="datetime4">
              <a:rPr lang="en-US" smtClean="0"/>
              <a:pPr/>
              <a:t>September 1, 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37D5FE-740C-46F5-801A-FA5477D9711F}" type="slidenum">
              <a:rPr lang="en-US" smtClean="0"/>
              <a:pPr/>
              <a:t>‹#›</a:t>
            </a:fld>
            <a:endParaRPr lang="en-US"/>
          </a:p>
        </p:txBody>
      </p:sp>
    </p:spTree>
    <p:extLst>
      <p:ext uri="{BB962C8B-B14F-4D97-AF65-F5344CB8AC3E}">
        <p14:creationId xmlns:p14="http://schemas.microsoft.com/office/powerpoint/2010/main" val="1826771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3127EC2-47FB-48A1-8644-C8A81DDAA119}" type="datetime4">
              <a:rPr lang="en-US" smtClean="0"/>
              <a:pPr/>
              <a:t>September 1, 2016</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B37D5FE-740C-46F5-801A-FA5477D9711F}" type="slidenum">
              <a:rPr lang="en-US" smtClean="0"/>
              <a:pPr/>
              <a:t>‹#›</a:t>
            </a:fld>
            <a:endParaRPr lang="en-US"/>
          </a:p>
        </p:txBody>
      </p:sp>
    </p:spTree>
    <p:extLst>
      <p:ext uri="{BB962C8B-B14F-4D97-AF65-F5344CB8AC3E}">
        <p14:creationId xmlns:p14="http://schemas.microsoft.com/office/powerpoint/2010/main" val="3012542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3EC3ED-7435-49F9-84C8-03CCA2F8DEDB}" type="datetime4">
              <a:rPr lang="en-US" smtClean="0"/>
              <a:pPr/>
              <a:t>September 1, 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37D5FE-740C-46F5-801A-FA5477D9711F}" type="slidenum">
              <a:rPr lang="en-US" smtClean="0"/>
              <a:pPr/>
              <a:t>‹#›</a:t>
            </a:fld>
            <a:endParaRPr lang="en-US"/>
          </a:p>
        </p:txBody>
      </p:sp>
    </p:spTree>
    <p:extLst>
      <p:ext uri="{BB962C8B-B14F-4D97-AF65-F5344CB8AC3E}">
        <p14:creationId xmlns:p14="http://schemas.microsoft.com/office/powerpoint/2010/main" val="14776557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C49BF1-FCD3-4395-8FF6-0047AF66228E}" type="datetime4">
              <a:rPr lang="en-US" smtClean="0"/>
              <a:pPr/>
              <a:t>September 1, 2016</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B37D5FE-740C-46F5-801A-FA5477D9711F}" type="slidenum">
              <a:rPr lang="en-US" smtClean="0"/>
              <a:pPr/>
              <a:t>‹#›</a:t>
            </a:fld>
            <a:endParaRPr lang="en-US"/>
          </a:p>
        </p:txBody>
      </p:sp>
    </p:spTree>
    <p:extLst>
      <p:ext uri="{BB962C8B-B14F-4D97-AF65-F5344CB8AC3E}">
        <p14:creationId xmlns:p14="http://schemas.microsoft.com/office/powerpoint/2010/main" val="26521475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861222-2C8B-4501-BE87-6797EC025925}" type="datetime4">
              <a:rPr lang="en-US" smtClean="0"/>
              <a:pPr/>
              <a:t>September 1, 2016</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B37D5FE-740C-46F5-801A-FA5477D9711F}" type="slidenum">
              <a:rPr lang="en-US" smtClean="0"/>
              <a:pPr/>
              <a:t>‹#›</a:t>
            </a:fld>
            <a:endParaRPr lang="en-US"/>
          </a:p>
        </p:txBody>
      </p:sp>
    </p:spTree>
    <p:extLst>
      <p:ext uri="{BB962C8B-B14F-4D97-AF65-F5344CB8AC3E}">
        <p14:creationId xmlns:p14="http://schemas.microsoft.com/office/powerpoint/2010/main" val="24423230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6C01193-8287-4834-A286-6B880643E934}" type="datetime4">
              <a:rPr lang="en-US" smtClean="0"/>
              <a:pPr/>
              <a:t>September 1, 2016</a:t>
            </a:fld>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8B37D5FE-740C-46F5-801A-FA5477D9711F}" type="slidenum">
              <a:rPr lang="en-US" smtClean="0"/>
              <a:pPr/>
              <a:t>‹#›</a:t>
            </a:fld>
            <a:endParaRPr lang="en-US"/>
          </a:p>
        </p:txBody>
      </p:sp>
    </p:spTree>
    <p:extLst>
      <p:ext uri="{BB962C8B-B14F-4D97-AF65-F5344CB8AC3E}">
        <p14:creationId xmlns:p14="http://schemas.microsoft.com/office/powerpoint/2010/main" val="3904313454"/>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 id="2147483817" r:id="rId13"/>
    <p:sldLayoutId id="2147483818" r:id="rId14"/>
    <p:sldLayoutId id="2147483819" r:id="rId15"/>
    <p:sldLayoutId id="2147483820" r:id="rId16"/>
    <p:sldLayoutId id="2147483821" r:id="rId17"/>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7.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7.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17.xml"/><Relationship Id="rId5" Type="http://schemas.openxmlformats.org/officeDocument/2006/relationships/image" Target="../media/image12.jpg"/><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hyperlink" Target="mailto:lfaundez@coppellisd.com" TargetMode="External"/><Relationship Id="rId2" Type="http://schemas.openxmlformats.org/officeDocument/2006/relationships/hyperlink" Target="mailto:kstruck@coppellisd.com" TargetMode="External"/><Relationship Id="rId1" Type="http://schemas.openxmlformats.org/officeDocument/2006/relationships/slideLayout" Target="../slideLayouts/slideLayout2.xml"/><Relationship Id="rId6" Type="http://schemas.openxmlformats.org/officeDocument/2006/relationships/hyperlink" Target="mailto:mleon@coppellisd.com" TargetMode="External"/><Relationship Id="rId5" Type="http://schemas.openxmlformats.org/officeDocument/2006/relationships/hyperlink" Target="mailto:agreene@coppellisd.com" TargetMode="External"/><Relationship Id="rId4" Type="http://schemas.openxmlformats.org/officeDocument/2006/relationships/hyperlink" Target="mailto:joakes@coppellisd.com"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dentoncreek5thgrade.weebly.co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t1.gstatic.com/images?q=tbn:ANd9GcQcd4Qn6-Tics94RCOOFA4gCeU5LEEoEm42uBrBRDniDwpCryFi2Q"/>
          <p:cNvPicPr>
            <a:picLocks noChangeAspect="1" noChangeArrowheads="1"/>
          </p:cNvPicPr>
          <p:nvPr/>
        </p:nvPicPr>
        <p:blipFill>
          <a:blip r:embed="rId2"/>
          <a:srcRect/>
          <a:stretch>
            <a:fillRect/>
          </a:stretch>
        </p:blipFill>
        <p:spPr bwMode="auto">
          <a:xfrm>
            <a:off x="333956" y="560343"/>
            <a:ext cx="8166100" cy="2839679"/>
          </a:xfrm>
          <a:prstGeom prst="rect">
            <a:avLst/>
          </a:prstGeom>
          <a:noFill/>
        </p:spPr>
      </p:pic>
      <p:sp>
        <p:nvSpPr>
          <p:cNvPr id="7" name="Rectangle 6"/>
          <p:cNvSpPr/>
          <p:nvPr/>
        </p:nvSpPr>
        <p:spPr>
          <a:xfrm>
            <a:off x="269032" y="3700185"/>
            <a:ext cx="8605946" cy="2585323"/>
          </a:xfrm>
          <a:prstGeom prst="rect">
            <a:avLst/>
          </a:prstGeom>
          <a:noFill/>
        </p:spPr>
        <p:txBody>
          <a:bodyPr wrap="none" lIns="91440" tIns="45720" rIns="91440" bIns="45720">
            <a:spAutoFit/>
          </a:bodyPr>
          <a:lstStyle/>
          <a:p>
            <a:pPr algn="ctr"/>
            <a:r>
              <a:rPr lang="en-US" sz="5400" b="1" dirty="0" smtClean="0">
                <a:ln w="12700">
                  <a:solidFill>
                    <a:schemeClr val="tx1"/>
                  </a:solidFill>
                  <a:prstDash val="solid"/>
                </a:ln>
                <a:solidFill>
                  <a:srgbClr val="00B050"/>
                </a:solidFill>
                <a:effectLst>
                  <a:outerShdw blurRad="41275" dist="20320" dir="1800000" algn="tl" rotWithShape="0">
                    <a:srgbClr val="000000">
                      <a:alpha val="40000"/>
                    </a:srgbClr>
                  </a:outerShdw>
                </a:effectLst>
              </a:rPr>
              <a:t>DENTON CREEK ELEMENTARY</a:t>
            </a:r>
          </a:p>
          <a:p>
            <a:pPr algn="ctr"/>
            <a:r>
              <a:rPr lang="en-US" sz="5400" b="1" dirty="0" smtClean="0">
                <a:ln w="12700">
                  <a:solidFill>
                    <a:schemeClr val="tx1"/>
                  </a:solidFill>
                  <a:prstDash val="solid"/>
                </a:ln>
                <a:solidFill>
                  <a:srgbClr val="00B050"/>
                </a:solidFill>
                <a:effectLst>
                  <a:outerShdw blurRad="41275" dist="20320" dir="1800000" algn="tl" rotWithShape="0">
                    <a:srgbClr val="000000">
                      <a:alpha val="40000"/>
                    </a:srgbClr>
                  </a:outerShdw>
                </a:effectLst>
              </a:rPr>
              <a:t>Home of the </a:t>
            </a:r>
          </a:p>
          <a:p>
            <a:pPr algn="ctr"/>
            <a:r>
              <a:rPr lang="en-US" sz="5400" b="1" dirty="0" smtClean="0">
                <a:ln w="12700">
                  <a:solidFill>
                    <a:schemeClr val="tx1"/>
                  </a:solidFill>
                  <a:prstDash val="solid"/>
                </a:ln>
                <a:solidFill>
                  <a:srgbClr val="00B050"/>
                </a:solidFill>
                <a:effectLst>
                  <a:outerShdw blurRad="41275" dist="20320" dir="1800000" algn="tl" rotWithShape="0">
                    <a:srgbClr val="000000">
                      <a:alpha val="40000"/>
                    </a:srgbClr>
                  </a:outerShdw>
                </a:effectLst>
              </a:rPr>
              <a:t>TRAILBLAZERS!!</a:t>
            </a:r>
            <a:endParaRPr lang="en-US" sz="5400" b="1" dirty="0">
              <a:ln w="12700">
                <a:solidFill>
                  <a:schemeClr val="tx1"/>
                </a:solidFill>
                <a:prstDash val="solid"/>
              </a:ln>
              <a:solidFill>
                <a:srgbClr val="00B050"/>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31340647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2" y="895461"/>
            <a:ext cx="7024744" cy="1143000"/>
          </a:xfrm>
        </p:spPr>
        <p:txBody>
          <a:bodyPr>
            <a:normAutofit fontScale="90000"/>
          </a:bodyPr>
          <a:lstStyle/>
          <a:p>
            <a:r>
              <a:rPr lang="en-US" sz="5300" dirty="0" smtClean="0"/>
              <a:t>Attendance</a:t>
            </a:r>
            <a:r>
              <a:rPr lang="en-US" dirty="0" smtClean="0"/>
              <a:t/>
            </a:r>
            <a:br>
              <a:rPr lang="en-US" dirty="0" smtClean="0"/>
            </a:br>
            <a:endParaRPr lang="en-US" dirty="0"/>
          </a:p>
        </p:txBody>
      </p:sp>
      <p:sp>
        <p:nvSpPr>
          <p:cNvPr id="3" name="Content Placeholder 2"/>
          <p:cNvSpPr>
            <a:spLocks noGrp="1"/>
          </p:cNvSpPr>
          <p:nvPr>
            <p:ph idx="1"/>
          </p:nvPr>
        </p:nvSpPr>
        <p:spPr>
          <a:xfrm>
            <a:off x="1043492" y="2038462"/>
            <a:ext cx="6777317" cy="3794168"/>
          </a:xfrm>
        </p:spPr>
        <p:txBody>
          <a:bodyPr>
            <a:normAutofit/>
          </a:bodyPr>
          <a:lstStyle/>
          <a:p>
            <a:r>
              <a:rPr lang="en-US" dirty="0" smtClean="0"/>
              <a:t>Morning Drop Off – Gym doors open at 7:30 am/Breakfast available</a:t>
            </a:r>
          </a:p>
          <a:p>
            <a:r>
              <a:rPr lang="en-US" dirty="0" smtClean="0"/>
              <a:t>Students are counted tardy after 7:50 am</a:t>
            </a:r>
          </a:p>
          <a:p>
            <a:r>
              <a:rPr lang="en-US" dirty="0" smtClean="0"/>
              <a:t>Dismissal is at 3:05 pm.  Please be prompt!</a:t>
            </a:r>
          </a:p>
          <a:p>
            <a:r>
              <a:rPr lang="en-US" dirty="0" smtClean="0"/>
              <a:t>Please send in a </a:t>
            </a:r>
            <a:r>
              <a:rPr lang="en-US" u="sng" dirty="0" smtClean="0"/>
              <a:t>written note </a:t>
            </a:r>
            <a:r>
              <a:rPr lang="en-US" dirty="0" smtClean="0"/>
              <a:t>if your child has been absent.</a:t>
            </a:r>
          </a:p>
          <a:p>
            <a:r>
              <a:rPr lang="en-US" dirty="0" smtClean="0"/>
              <a:t>School Attendance is important.  Please help install that in our students.</a:t>
            </a:r>
          </a:p>
          <a:p>
            <a:r>
              <a:rPr lang="en-US" dirty="0" smtClean="0"/>
              <a:t>Please contact the teacher by 12:00pm about </a:t>
            </a:r>
            <a:r>
              <a:rPr lang="en-US" dirty="0"/>
              <a:t>d</a:t>
            </a:r>
            <a:r>
              <a:rPr lang="en-US" dirty="0" smtClean="0"/>
              <a:t>ismissal changes.  </a:t>
            </a:r>
            <a:r>
              <a:rPr lang="en-US" dirty="0"/>
              <a:t>C</a:t>
            </a:r>
            <a:r>
              <a:rPr lang="en-US" dirty="0" smtClean="0"/>
              <a:t>ontact the office if there is an emergency.</a:t>
            </a:r>
          </a:p>
        </p:txBody>
      </p:sp>
      <p:sp>
        <p:nvSpPr>
          <p:cNvPr id="4" name="Rectangle 3"/>
          <p:cNvSpPr/>
          <p:nvPr/>
        </p:nvSpPr>
        <p:spPr>
          <a:xfrm>
            <a:off x="4445202" y="3244334"/>
            <a:ext cx="253596" cy="369332"/>
          </a:xfrm>
          <a:prstGeom prst="rect">
            <a:avLst/>
          </a:prstGeom>
        </p:spPr>
        <p:txBody>
          <a:bodyPr wrap="none">
            <a:spAutoFit/>
          </a:bodyPr>
          <a:lstStyle/>
          <a:p>
            <a:r>
              <a:rPr lang="en-US" dirty="0"/>
              <a:t> </a:t>
            </a:r>
          </a:p>
        </p:txBody>
      </p:sp>
      <p:sp>
        <p:nvSpPr>
          <p:cNvPr id="5" name="Rectangle 4"/>
          <p:cNvSpPr/>
          <p:nvPr/>
        </p:nvSpPr>
        <p:spPr>
          <a:xfrm>
            <a:off x="4445202" y="3244334"/>
            <a:ext cx="253596" cy="369332"/>
          </a:xfrm>
          <a:prstGeom prst="rect">
            <a:avLst/>
          </a:prstGeom>
        </p:spPr>
        <p:txBody>
          <a:bodyPr wrap="none">
            <a:spAutoFit/>
          </a:bodyPr>
          <a:lstStyle/>
          <a:p>
            <a:r>
              <a:rPr lang="en-US" dirty="0"/>
              <a:t> </a:t>
            </a:r>
          </a:p>
        </p:txBody>
      </p:sp>
    </p:spTree>
    <p:extLst>
      <p:ext uri="{BB962C8B-B14F-4D97-AF65-F5344CB8AC3E}">
        <p14:creationId xmlns:p14="http://schemas.microsoft.com/office/powerpoint/2010/main" val="34418396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Shape 93"/>
          <p:cNvSpPr txBox="1">
            <a:spLocks noGrp="1"/>
          </p:cNvSpPr>
          <p:nvPr>
            <p:ph type="title"/>
          </p:nvPr>
        </p:nvSpPr>
        <p:spPr>
          <a:xfrm>
            <a:off x="304800" y="839185"/>
            <a:ext cx="7644900" cy="1351800"/>
          </a:xfrm>
          <a:prstGeom prst="rect">
            <a:avLst/>
          </a:prstGeom>
        </p:spPr>
        <p:txBody>
          <a:bodyPr lIns="91425" tIns="91425" rIns="91425" bIns="91425" anchor="b" anchorCtr="0">
            <a:noAutofit/>
          </a:bodyPr>
          <a:lstStyle/>
          <a:p>
            <a:pPr lvl="0" rtl="0">
              <a:spcBef>
                <a:spcPts val="0"/>
              </a:spcBef>
              <a:buNone/>
            </a:pPr>
            <a:r>
              <a:rPr lang="en" sz="7200" dirty="0">
                <a:latin typeface="Lobster"/>
                <a:ea typeface="Lobster"/>
                <a:cs typeface="Lobster"/>
                <a:sym typeface="Lobster"/>
              </a:rPr>
              <a:t>Why iPads in CISD?</a:t>
            </a:r>
          </a:p>
        </p:txBody>
      </p:sp>
      <p:sp>
        <p:nvSpPr>
          <p:cNvPr id="94" name="Shape 94"/>
          <p:cNvSpPr txBox="1">
            <a:spLocks noGrp="1"/>
          </p:cNvSpPr>
          <p:nvPr>
            <p:ph type="body" idx="1"/>
          </p:nvPr>
        </p:nvSpPr>
        <p:spPr>
          <a:xfrm>
            <a:off x="304800" y="1628488"/>
            <a:ext cx="8229600" cy="4840200"/>
          </a:xfrm>
          <a:prstGeom prst="rect">
            <a:avLst/>
          </a:prstGeom>
        </p:spPr>
        <p:txBody>
          <a:bodyPr lIns="91425" tIns="91425" rIns="91425" bIns="91425" anchor="t" anchorCtr="0">
            <a:noAutofit/>
          </a:bodyPr>
          <a:lstStyle/>
          <a:p>
            <a:pPr lvl="0" algn="ctr" rtl="0">
              <a:lnSpc>
                <a:spcPct val="115000"/>
              </a:lnSpc>
              <a:spcBef>
                <a:spcPts val="0"/>
              </a:spcBef>
              <a:buNone/>
            </a:pPr>
            <a:r>
              <a:rPr lang="en" sz="3200" u="sng" dirty="0">
                <a:solidFill>
                  <a:srgbClr val="073763"/>
                </a:solidFill>
                <a:latin typeface="Bree Serif"/>
                <a:ea typeface="Bree Serif"/>
                <a:cs typeface="Bree Serif"/>
                <a:sym typeface="Bree Serif"/>
              </a:rPr>
              <a:t>We believe that technology has the power to transform the classroom!</a:t>
            </a:r>
            <a:r>
              <a:rPr lang="en" sz="3200" u="sng" dirty="0">
                <a:solidFill>
                  <a:srgbClr val="073763"/>
                </a:solidFill>
              </a:rPr>
              <a:t> </a:t>
            </a:r>
            <a:r>
              <a:rPr lang="en" sz="2800" dirty="0">
                <a:solidFill>
                  <a:srgbClr val="073763"/>
                </a:solidFill>
              </a:rPr>
              <a:t>  </a:t>
            </a:r>
          </a:p>
          <a:p>
            <a:pPr lvl="0" algn="ctr" rtl="0">
              <a:lnSpc>
                <a:spcPct val="115000"/>
              </a:lnSpc>
              <a:spcBef>
                <a:spcPts val="0"/>
              </a:spcBef>
              <a:buNone/>
            </a:pPr>
            <a:endParaRPr sz="2800" dirty="0">
              <a:solidFill>
                <a:srgbClr val="D9EAD3"/>
              </a:solidFill>
            </a:endParaRPr>
          </a:p>
          <a:p>
            <a:pPr lvl="0" algn="ctr" rtl="0">
              <a:lnSpc>
                <a:spcPct val="115000"/>
              </a:lnSpc>
              <a:spcBef>
                <a:spcPts val="0"/>
              </a:spcBef>
              <a:spcAft>
                <a:spcPts val="1400"/>
              </a:spcAft>
              <a:buNone/>
            </a:pPr>
            <a:r>
              <a:rPr lang="en" sz="2000" dirty="0">
                <a:solidFill>
                  <a:srgbClr val="990000"/>
                </a:solidFill>
                <a:latin typeface="Cabin Condensed"/>
                <a:ea typeface="Cabin Condensed"/>
                <a:cs typeface="Cabin Condensed"/>
                <a:sym typeface="Cabin Condensed"/>
              </a:rPr>
              <a:t>The iPad is transforming the ways that we teach and learn. It enables endless opportunities to create hands-on, customizable learning experiences. With just a few taps, we can customize the iPad with materials that fit our learners’ levels and learning styles. We can teach all of our learners the same lesson and content - in different ways tailored to individual learners’ needs.</a:t>
            </a:r>
          </a:p>
        </p:txBody>
      </p:sp>
    </p:spTree>
    <p:extLst>
      <p:ext uri="{BB962C8B-B14F-4D97-AF65-F5344CB8AC3E}">
        <p14:creationId xmlns:p14="http://schemas.microsoft.com/office/powerpoint/2010/main" val="22417399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Shape 99"/>
          <p:cNvSpPr txBox="1">
            <a:spLocks noGrp="1"/>
          </p:cNvSpPr>
          <p:nvPr>
            <p:ph type="title"/>
          </p:nvPr>
        </p:nvSpPr>
        <p:spPr>
          <a:xfrm>
            <a:off x="457200" y="134801"/>
            <a:ext cx="7315499" cy="1351799"/>
          </a:xfrm>
          <a:prstGeom prst="rect">
            <a:avLst/>
          </a:prstGeom>
        </p:spPr>
        <p:txBody>
          <a:bodyPr lIns="91425" tIns="91425" rIns="91425" bIns="91425" anchor="b" anchorCtr="0">
            <a:noAutofit/>
          </a:bodyPr>
          <a:lstStyle/>
          <a:p>
            <a:pPr lvl="0" rtl="0">
              <a:spcBef>
                <a:spcPts val="0"/>
              </a:spcBef>
              <a:buNone/>
            </a:pPr>
            <a:r>
              <a:rPr lang="en">
                <a:latin typeface="Lobster"/>
                <a:ea typeface="Lobster"/>
                <a:cs typeface="Lobster"/>
                <a:sym typeface="Lobster"/>
              </a:rPr>
              <a:t>Safeguards - </a:t>
            </a:r>
          </a:p>
          <a:p>
            <a:pPr lvl="0" rtl="0">
              <a:spcBef>
                <a:spcPts val="0"/>
              </a:spcBef>
              <a:buNone/>
            </a:pPr>
            <a:r>
              <a:rPr lang="en" sz="3000">
                <a:latin typeface="Lobster"/>
                <a:ea typeface="Lobster"/>
                <a:cs typeface="Lobster"/>
                <a:sym typeface="Lobster"/>
              </a:rPr>
              <a:t>Classroom Management in a Digital World</a:t>
            </a:r>
          </a:p>
        </p:txBody>
      </p:sp>
      <p:pic>
        <p:nvPicPr>
          <p:cNvPr id="100" name="Shape 100" descr="Screen Shot 2014-09-08 at 10.08.02 AM.png"/>
          <p:cNvPicPr preferRelativeResize="0"/>
          <p:nvPr/>
        </p:nvPicPr>
        <p:blipFill>
          <a:blip r:embed="rId3">
            <a:alphaModFix/>
          </a:blip>
          <a:stretch>
            <a:fillRect/>
          </a:stretch>
        </p:blipFill>
        <p:spPr>
          <a:xfrm>
            <a:off x="648475" y="3712475"/>
            <a:ext cx="4018775" cy="2656925"/>
          </a:xfrm>
          <a:prstGeom prst="rect">
            <a:avLst/>
          </a:prstGeom>
          <a:noFill/>
          <a:ln w="76200" cap="flat" cmpd="sng">
            <a:solidFill>
              <a:schemeClr val="dk2"/>
            </a:solidFill>
            <a:prstDash val="solid"/>
            <a:round/>
            <a:headEnd type="none" w="med" len="med"/>
            <a:tailEnd type="none" w="med" len="med"/>
          </a:ln>
        </p:spPr>
      </p:pic>
      <p:pic>
        <p:nvPicPr>
          <p:cNvPr id="101" name="Shape 101" descr="Screen Shot 2014-09-08 at 10.06.13 AM.png"/>
          <p:cNvPicPr preferRelativeResize="0"/>
          <p:nvPr/>
        </p:nvPicPr>
        <p:blipFill>
          <a:blip r:embed="rId4">
            <a:alphaModFix/>
          </a:blip>
          <a:stretch>
            <a:fillRect/>
          </a:stretch>
        </p:blipFill>
        <p:spPr>
          <a:xfrm rot="704361">
            <a:off x="4362518" y="2168978"/>
            <a:ext cx="4348238" cy="3678193"/>
          </a:xfrm>
          <a:prstGeom prst="rect">
            <a:avLst/>
          </a:prstGeom>
          <a:noFill/>
          <a:ln w="76200" cap="flat" cmpd="sng">
            <a:solidFill>
              <a:schemeClr val="dk2"/>
            </a:solidFill>
            <a:prstDash val="solid"/>
            <a:round/>
            <a:headEnd type="none" w="med" len="med"/>
            <a:tailEnd type="none" w="med" len="med"/>
          </a:ln>
        </p:spPr>
      </p:pic>
    </p:spTree>
    <p:extLst>
      <p:ext uri="{BB962C8B-B14F-4D97-AF65-F5344CB8AC3E}">
        <p14:creationId xmlns:p14="http://schemas.microsoft.com/office/powerpoint/2010/main" val="15753850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txBox="1">
            <a:spLocks noGrp="1"/>
          </p:cNvSpPr>
          <p:nvPr>
            <p:ph type="title"/>
          </p:nvPr>
        </p:nvSpPr>
        <p:spPr>
          <a:xfrm>
            <a:off x="457200" y="134800"/>
            <a:ext cx="7315499" cy="750000"/>
          </a:xfrm>
          <a:prstGeom prst="rect">
            <a:avLst/>
          </a:prstGeom>
        </p:spPr>
        <p:txBody>
          <a:bodyPr lIns="91425" tIns="91425" rIns="91425" bIns="91425" anchor="b" anchorCtr="0">
            <a:noAutofit/>
          </a:bodyPr>
          <a:lstStyle/>
          <a:p>
            <a:pPr lvl="0" rtl="0">
              <a:spcBef>
                <a:spcPts val="0"/>
              </a:spcBef>
              <a:buNone/>
            </a:pPr>
            <a:r>
              <a:rPr lang="en">
                <a:latin typeface="Lobster"/>
                <a:ea typeface="Lobster"/>
                <a:cs typeface="Lobster"/>
                <a:sym typeface="Lobster"/>
              </a:rPr>
              <a:t>Safeguards - </a:t>
            </a:r>
            <a:r>
              <a:rPr lang="en" sz="3000">
                <a:latin typeface="Lobster"/>
                <a:ea typeface="Lobster"/>
                <a:cs typeface="Lobster"/>
                <a:sym typeface="Lobster"/>
              </a:rPr>
              <a:t>Digital Literacy Courses</a:t>
            </a:r>
          </a:p>
        </p:txBody>
      </p:sp>
      <p:pic>
        <p:nvPicPr>
          <p:cNvPr id="107" name="Shape 107" descr="Screen Shot 2014-09-08 at 9.55.18 AM.png"/>
          <p:cNvPicPr preferRelativeResize="0"/>
          <p:nvPr/>
        </p:nvPicPr>
        <p:blipFill rotWithShape="1">
          <a:blip r:embed="rId3">
            <a:alphaModFix/>
          </a:blip>
          <a:srcRect r="10666"/>
          <a:stretch/>
        </p:blipFill>
        <p:spPr>
          <a:xfrm>
            <a:off x="994975" y="1926175"/>
            <a:ext cx="4096524" cy="2686374"/>
          </a:xfrm>
          <a:prstGeom prst="rect">
            <a:avLst/>
          </a:prstGeom>
          <a:noFill/>
          <a:ln w="76200" cap="flat" cmpd="sng">
            <a:solidFill>
              <a:srgbClr val="AB0101"/>
            </a:solidFill>
            <a:prstDash val="solid"/>
            <a:round/>
            <a:headEnd type="none" w="med" len="med"/>
            <a:tailEnd type="none" w="med" len="med"/>
          </a:ln>
        </p:spPr>
      </p:pic>
      <p:pic>
        <p:nvPicPr>
          <p:cNvPr id="108" name="Shape 108" descr="Screen Shot 2014-09-08 at 9.54.49 AM.png"/>
          <p:cNvPicPr preferRelativeResize="0"/>
          <p:nvPr/>
        </p:nvPicPr>
        <p:blipFill>
          <a:blip r:embed="rId4">
            <a:alphaModFix/>
          </a:blip>
          <a:stretch>
            <a:fillRect/>
          </a:stretch>
        </p:blipFill>
        <p:spPr>
          <a:xfrm>
            <a:off x="4404175" y="3984475"/>
            <a:ext cx="3978723" cy="2686375"/>
          </a:xfrm>
          <a:prstGeom prst="rect">
            <a:avLst/>
          </a:prstGeom>
          <a:noFill/>
          <a:ln w="76200" cap="flat" cmpd="sng">
            <a:solidFill>
              <a:schemeClr val="dk2"/>
            </a:solidFill>
            <a:prstDash val="solid"/>
            <a:round/>
            <a:headEnd type="none" w="med" len="med"/>
            <a:tailEnd type="none" w="med" len="med"/>
          </a:ln>
        </p:spPr>
      </p:pic>
      <p:sp>
        <p:nvSpPr>
          <p:cNvPr id="109" name="Shape 109"/>
          <p:cNvSpPr txBox="1"/>
          <p:nvPr/>
        </p:nvSpPr>
        <p:spPr>
          <a:xfrm>
            <a:off x="3441300" y="748475"/>
            <a:ext cx="6371400" cy="743399"/>
          </a:xfrm>
          <a:prstGeom prst="rect">
            <a:avLst/>
          </a:prstGeom>
          <a:noFill/>
          <a:ln>
            <a:noFill/>
          </a:ln>
        </p:spPr>
        <p:txBody>
          <a:bodyPr lIns="91425" tIns="91425" rIns="91425" bIns="91425" anchor="t" anchorCtr="0">
            <a:noAutofit/>
          </a:bodyPr>
          <a:lstStyle/>
          <a:p>
            <a:pPr lvl="0">
              <a:spcBef>
                <a:spcPts val="0"/>
              </a:spcBef>
              <a:buNone/>
            </a:pPr>
            <a:r>
              <a:rPr lang="en" sz="4000">
                <a:solidFill>
                  <a:srgbClr val="CC0000"/>
                </a:solidFill>
                <a:latin typeface="Lobster"/>
                <a:ea typeface="Lobster"/>
                <a:cs typeface="Lobster"/>
                <a:sym typeface="Lobster"/>
              </a:rPr>
              <a:t>...for our learners</a:t>
            </a:r>
          </a:p>
        </p:txBody>
      </p:sp>
    </p:spTree>
    <p:extLst>
      <p:ext uri="{BB962C8B-B14F-4D97-AF65-F5344CB8AC3E}">
        <p14:creationId xmlns:p14="http://schemas.microsoft.com/office/powerpoint/2010/main" val="30580358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Shape 114"/>
          <p:cNvSpPr txBox="1">
            <a:spLocks noGrp="1"/>
          </p:cNvSpPr>
          <p:nvPr>
            <p:ph type="title"/>
          </p:nvPr>
        </p:nvSpPr>
        <p:spPr>
          <a:xfrm>
            <a:off x="445850" y="592000"/>
            <a:ext cx="7562999" cy="705900"/>
          </a:xfrm>
          <a:prstGeom prst="rect">
            <a:avLst/>
          </a:prstGeom>
        </p:spPr>
        <p:txBody>
          <a:bodyPr lIns="91425" tIns="91425" rIns="91425" bIns="91425" anchor="b" anchorCtr="0">
            <a:noAutofit/>
          </a:bodyPr>
          <a:lstStyle/>
          <a:p>
            <a:pPr lvl="0" rtl="0">
              <a:spcBef>
                <a:spcPts val="0"/>
              </a:spcBef>
              <a:buNone/>
            </a:pPr>
            <a:r>
              <a:rPr lang="en" dirty="0">
                <a:latin typeface="Lobster"/>
                <a:ea typeface="Lobster"/>
                <a:cs typeface="Lobster"/>
                <a:sym typeface="Lobster"/>
              </a:rPr>
              <a:t>Safeguards - </a:t>
            </a:r>
            <a:r>
              <a:rPr lang="en" sz="3000" dirty="0">
                <a:latin typeface="Lobster"/>
                <a:ea typeface="Lobster"/>
                <a:cs typeface="Lobster"/>
                <a:sym typeface="Lobster"/>
              </a:rPr>
              <a:t>Information Literacy Course</a:t>
            </a:r>
          </a:p>
        </p:txBody>
      </p:sp>
      <p:pic>
        <p:nvPicPr>
          <p:cNvPr id="115" name="Shape 115" descr="Screen Shot 2014-09-08 at 9.52.47 AM.png"/>
          <p:cNvPicPr preferRelativeResize="0"/>
          <p:nvPr/>
        </p:nvPicPr>
        <p:blipFill rotWithShape="1">
          <a:blip r:embed="rId3">
            <a:alphaModFix/>
          </a:blip>
          <a:srcRect r="16708"/>
          <a:stretch/>
        </p:blipFill>
        <p:spPr>
          <a:xfrm>
            <a:off x="369649" y="2049025"/>
            <a:ext cx="7632649" cy="4264276"/>
          </a:xfrm>
          <a:prstGeom prst="rect">
            <a:avLst/>
          </a:prstGeom>
          <a:noFill/>
          <a:ln w="76200" cap="flat" cmpd="sng">
            <a:solidFill>
              <a:schemeClr val="dk2"/>
            </a:solidFill>
            <a:prstDash val="solid"/>
            <a:round/>
            <a:headEnd type="none" w="med" len="med"/>
            <a:tailEnd type="none" w="med" len="med"/>
          </a:ln>
        </p:spPr>
      </p:pic>
      <p:sp>
        <p:nvSpPr>
          <p:cNvPr id="116" name="Shape 116"/>
          <p:cNvSpPr txBox="1"/>
          <p:nvPr/>
        </p:nvSpPr>
        <p:spPr>
          <a:xfrm>
            <a:off x="3441300" y="748475"/>
            <a:ext cx="6371400" cy="743399"/>
          </a:xfrm>
          <a:prstGeom prst="rect">
            <a:avLst/>
          </a:prstGeom>
          <a:noFill/>
          <a:ln>
            <a:noFill/>
          </a:ln>
        </p:spPr>
        <p:txBody>
          <a:bodyPr lIns="91425" tIns="91425" rIns="91425" bIns="91425" anchor="t" anchorCtr="0">
            <a:noAutofit/>
          </a:bodyPr>
          <a:lstStyle/>
          <a:p>
            <a:pPr lvl="0" rtl="0">
              <a:spcBef>
                <a:spcPts val="0"/>
              </a:spcBef>
              <a:buNone/>
            </a:pPr>
            <a:r>
              <a:rPr lang="en" sz="4000">
                <a:solidFill>
                  <a:srgbClr val="CC0000"/>
                </a:solidFill>
                <a:latin typeface="Lobster"/>
                <a:ea typeface="Lobster"/>
                <a:cs typeface="Lobster"/>
                <a:sym typeface="Lobster"/>
              </a:rPr>
              <a:t>...for our educators</a:t>
            </a:r>
          </a:p>
        </p:txBody>
      </p:sp>
    </p:spTree>
    <p:extLst>
      <p:ext uri="{BB962C8B-B14F-4D97-AF65-F5344CB8AC3E}">
        <p14:creationId xmlns:p14="http://schemas.microsoft.com/office/powerpoint/2010/main" val="17875522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457200" y="134801"/>
            <a:ext cx="7315499" cy="1351799"/>
          </a:xfrm>
          <a:prstGeom prst="rect">
            <a:avLst/>
          </a:prstGeom>
        </p:spPr>
        <p:txBody>
          <a:bodyPr lIns="91425" tIns="91425" rIns="91425" bIns="91425" anchor="b" anchorCtr="0">
            <a:noAutofit/>
          </a:bodyPr>
          <a:lstStyle/>
          <a:p>
            <a:pPr lvl="0" rtl="0">
              <a:spcBef>
                <a:spcPts val="0"/>
              </a:spcBef>
              <a:buNone/>
            </a:pPr>
            <a:r>
              <a:rPr lang="en">
                <a:latin typeface="Lobster"/>
                <a:ea typeface="Lobster"/>
                <a:cs typeface="Lobster"/>
                <a:sym typeface="Lobster"/>
              </a:rPr>
              <a:t>Collaboration...Choice…</a:t>
            </a:r>
          </a:p>
          <a:p>
            <a:pPr lvl="0" rtl="0">
              <a:spcBef>
                <a:spcPts val="0"/>
              </a:spcBef>
              <a:buNone/>
            </a:pPr>
            <a:r>
              <a:rPr lang="en">
                <a:latin typeface="Lobster"/>
                <a:ea typeface="Lobster"/>
                <a:cs typeface="Lobster"/>
                <a:sym typeface="Lobster"/>
              </a:rPr>
              <a:t>Workflow</a:t>
            </a:r>
          </a:p>
        </p:txBody>
      </p:sp>
      <p:pic>
        <p:nvPicPr>
          <p:cNvPr id="122" name="Shape 122" descr="VRE_1415_Tech_1"/>
          <p:cNvPicPr preferRelativeResize="0"/>
          <p:nvPr/>
        </p:nvPicPr>
        <p:blipFill>
          <a:blip r:embed="rId3">
            <a:alphaModFix/>
          </a:blip>
          <a:stretch>
            <a:fillRect/>
          </a:stretch>
        </p:blipFill>
        <p:spPr>
          <a:xfrm>
            <a:off x="314650" y="1682875"/>
            <a:ext cx="3945299" cy="2947200"/>
          </a:xfrm>
          <a:prstGeom prst="rect">
            <a:avLst/>
          </a:prstGeom>
          <a:noFill/>
          <a:ln w="38100" cap="flat" cmpd="sng">
            <a:solidFill>
              <a:schemeClr val="dk2"/>
            </a:solidFill>
            <a:prstDash val="solid"/>
            <a:round/>
            <a:headEnd type="none" w="med" len="med"/>
            <a:tailEnd type="none" w="med" len="med"/>
          </a:ln>
        </p:spPr>
      </p:pic>
      <p:pic>
        <p:nvPicPr>
          <p:cNvPr id="123" name="Shape 123" descr="IMG_0284.JPG"/>
          <p:cNvPicPr preferRelativeResize="0"/>
          <p:nvPr/>
        </p:nvPicPr>
        <p:blipFill>
          <a:blip r:embed="rId4">
            <a:alphaModFix/>
          </a:blip>
          <a:stretch>
            <a:fillRect/>
          </a:stretch>
        </p:blipFill>
        <p:spPr>
          <a:xfrm>
            <a:off x="5118522" y="1999200"/>
            <a:ext cx="3653075" cy="3653075"/>
          </a:xfrm>
          <a:prstGeom prst="rect">
            <a:avLst/>
          </a:prstGeom>
          <a:noFill/>
          <a:ln w="38100" cap="flat" cmpd="sng">
            <a:solidFill>
              <a:schemeClr val="dk2"/>
            </a:solidFill>
            <a:prstDash val="solid"/>
            <a:round/>
            <a:headEnd type="none" w="med" len="med"/>
            <a:tailEnd type="none" w="med" len="med"/>
          </a:ln>
        </p:spPr>
      </p:pic>
      <p:pic>
        <p:nvPicPr>
          <p:cNvPr id="124" name="Shape 124" descr="IMG_0311.JPG"/>
          <p:cNvPicPr preferRelativeResize="0"/>
          <p:nvPr/>
        </p:nvPicPr>
        <p:blipFill>
          <a:blip r:embed="rId5">
            <a:alphaModFix/>
          </a:blip>
          <a:stretch>
            <a:fillRect/>
          </a:stretch>
        </p:blipFill>
        <p:spPr>
          <a:xfrm>
            <a:off x="2453763" y="4630074"/>
            <a:ext cx="2982225" cy="2227924"/>
          </a:xfrm>
          <a:prstGeom prst="rect">
            <a:avLst/>
          </a:prstGeom>
          <a:noFill/>
          <a:ln w="38100" cap="flat" cmpd="sng">
            <a:solidFill>
              <a:schemeClr val="dk2"/>
            </a:solidFill>
            <a:prstDash val="solid"/>
            <a:round/>
            <a:headEnd type="none" w="med" len="med"/>
            <a:tailEnd type="none" w="med" len="med"/>
          </a:ln>
        </p:spPr>
      </p:pic>
    </p:spTree>
    <p:extLst>
      <p:ext uri="{BB962C8B-B14F-4D97-AF65-F5344CB8AC3E}">
        <p14:creationId xmlns:p14="http://schemas.microsoft.com/office/powerpoint/2010/main" val="33638739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Shape 129"/>
          <p:cNvSpPr txBox="1">
            <a:spLocks noGrp="1"/>
          </p:cNvSpPr>
          <p:nvPr>
            <p:ph type="title"/>
          </p:nvPr>
        </p:nvSpPr>
        <p:spPr>
          <a:xfrm>
            <a:off x="256850" y="134800"/>
            <a:ext cx="7744200" cy="1351800"/>
          </a:xfrm>
          <a:prstGeom prst="rect">
            <a:avLst/>
          </a:prstGeom>
        </p:spPr>
        <p:txBody>
          <a:bodyPr lIns="91425" tIns="91425" rIns="91425" bIns="91425" anchor="t" anchorCtr="0">
            <a:noAutofit/>
          </a:bodyPr>
          <a:lstStyle/>
          <a:p>
            <a:pPr lvl="0" rtl="0">
              <a:spcBef>
                <a:spcPts val="0"/>
              </a:spcBef>
              <a:buNone/>
            </a:pPr>
            <a:r>
              <a:rPr lang="en" sz="5400">
                <a:latin typeface="Lobster"/>
                <a:ea typeface="Lobster"/>
                <a:cs typeface="Lobster"/>
                <a:sym typeface="Lobster"/>
              </a:rPr>
              <a:t>Parents...Part of the Process</a:t>
            </a:r>
          </a:p>
        </p:txBody>
      </p:sp>
      <p:sp>
        <p:nvSpPr>
          <p:cNvPr id="130" name="Shape 130"/>
          <p:cNvSpPr txBox="1">
            <a:spLocks noGrp="1"/>
          </p:cNvSpPr>
          <p:nvPr>
            <p:ph type="body" idx="1"/>
          </p:nvPr>
        </p:nvSpPr>
        <p:spPr>
          <a:xfrm>
            <a:off x="166850" y="1356375"/>
            <a:ext cx="8681700" cy="4678500"/>
          </a:xfrm>
          <a:prstGeom prst="rect">
            <a:avLst/>
          </a:prstGeom>
        </p:spPr>
        <p:txBody>
          <a:bodyPr lIns="91425" tIns="91425" rIns="91425" bIns="91425" anchor="t" anchorCtr="0">
            <a:noAutofit/>
          </a:bodyPr>
          <a:lstStyle/>
          <a:p>
            <a:pPr lvl="0" rtl="0">
              <a:spcBef>
                <a:spcPts val="0"/>
              </a:spcBef>
              <a:buNone/>
            </a:pPr>
            <a:endParaRPr sz="3000">
              <a:latin typeface="Bree Serif"/>
              <a:ea typeface="Bree Serif"/>
              <a:cs typeface="Bree Serif"/>
              <a:sym typeface="Bree Serif"/>
            </a:endParaRPr>
          </a:p>
          <a:p>
            <a:pPr marL="457200" lvl="0" indent="-419100" rtl="0">
              <a:spcBef>
                <a:spcPts val="0"/>
              </a:spcBef>
              <a:buSzPct val="100000"/>
              <a:buFont typeface="Bree Serif"/>
            </a:pPr>
            <a:r>
              <a:rPr lang="en" sz="3000">
                <a:latin typeface="Bree Serif"/>
                <a:ea typeface="Bree Serif"/>
                <a:cs typeface="Bree Serif"/>
                <a:sym typeface="Bree Serif"/>
              </a:rPr>
              <a:t>The Apple ID Process has changed for the 2016/2017 school year.</a:t>
            </a:r>
          </a:p>
          <a:p>
            <a:pPr marL="457200" lvl="0" indent="-419100" rtl="0">
              <a:spcBef>
                <a:spcPts val="0"/>
              </a:spcBef>
              <a:buClr>
                <a:srgbClr val="990000"/>
              </a:buClr>
              <a:buSzPct val="100000"/>
              <a:buFont typeface="Bree Serif"/>
            </a:pPr>
            <a:r>
              <a:rPr lang="en" sz="3000">
                <a:solidFill>
                  <a:srgbClr val="990000"/>
                </a:solidFill>
                <a:latin typeface="Bree Serif"/>
                <a:ea typeface="Bree Serif"/>
                <a:cs typeface="Bree Serif"/>
                <a:sym typeface="Bree Serif"/>
              </a:rPr>
              <a:t>Parents WILL not have to fill out any information online.  CISD will be working with Apple to create these Apple IDs for each learner, in full compliance with FERPA and COPPA standards.</a:t>
            </a:r>
          </a:p>
          <a:p>
            <a:pPr marL="457200" lvl="0" indent="-419100" rtl="0">
              <a:spcBef>
                <a:spcPts val="0"/>
              </a:spcBef>
              <a:buSzPct val="100000"/>
              <a:buFont typeface="Bree Serif"/>
            </a:pPr>
            <a:r>
              <a:rPr lang="en" sz="3000">
                <a:latin typeface="Bree Serif"/>
                <a:ea typeface="Bree Serif"/>
                <a:cs typeface="Bree Serif"/>
                <a:sym typeface="Bree Serif"/>
              </a:rPr>
              <a:t>This Apple ID is known as a Managed Apple ID.</a:t>
            </a:r>
          </a:p>
          <a:p>
            <a:pPr marL="457200" lvl="0" indent="-419100" rtl="0">
              <a:spcBef>
                <a:spcPts val="0"/>
              </a:spcBef>
              <a:buClr>
                <a:srgbClr val="990000"/>
              </a:buClr>
              <a:buSzPct val="100000"/>
              <a:buFont typeface="Bree Serif"/>
            </a:pPr>
            <a:r>
              <a:rPr lang="en" sz="3000">
                <a:solidFill>
                  <a:srgbClr val="990000"/>
                </a:solidFill>
                <a:latin typeface="Bree Serif"/>
                <a:ea typeface="Bree Serif"/>
                <a:cs typeface="Bree Serif"/>
                <a:sym typeface="Bree Serif"/>
              </a:rPr>
              <a:t>More information can be found at:  http://www.apple.com/education</a:t>
            </a:r>
          </a:p>
          <a:p>
            <a:pPr lvl="0" rtl="0">
              <a:spcBef>
                <a:spcPts val="0"/>
              </a:spcBef>
              <a:buNone/>
            </a:pPr>
            <a:endParaRPr sz="3000"/>
          </a:p>
        </p:txBody>
      </p:sp>
      <p:pic>
        <p:nvPicPr>
          <p:cNvPr id="131" name="Shape 131" descr="Apple_transp.gif"/>
          <p:cNvPicPr preferRelativeResize="0"/>
          <p:nvPr/>
        </p:nvPicPr>
        <p:blipFill>
          <a:blip r:embed="rId3">
            <a:alphaModFix/>
          </a:blip>
          <a:stretch>
            <a:fillRect/>
          </a:stretch>
        </p:blipFill>
        <p:spPr>
          <a:xfrm>
            <a:off x="7597950" y="5542175"/>
            <a:ext cx="972024" cy="1173524"/>
          </a:xfrm>
          <a:prstGeom prst="rect">
            <a:avLst/>
          </a:prstGeom>
          <a:noFill/>
          <a:ln>
            <a:noFill/>
          </a:ln>
        </p:spPr>
      </p:pic>
    </p:spTree>
    <p:extLst>
      <p:ext uri="{BB962C8B-B14F-4D97-AF65-F5344CB8AC3E}">
        <p14:creationId xmlns:p14="http://schemas.microsoft.com/office/powerpoint/2010/main" val="7614693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448596"/>
          </a:xfrm>
        </p:spPr>
        <p:txBody>
          <a:bodyPr>
            <a:normAutofit fontScale="90000"/>
          </a:bodyPr>
          <a:lstStyle/>
          <a:p>
            <a:r>
              <a:rPr lang="en-US" dirty="0" smtClean="0"/>
              <a:t>Communication</a:t>
            </a:r>
            <a:endParaRPr lang="en-US" dirty="0"/>
          </a:p>
        </p:txBody>
      </p:sp>
      <p:sp>
        <p:nvSpPr>
          <p:cNvPr id="3" name="Content Placeholder 2"/>
          <p:cNvSpPr>
            <a:spLocks noGrp="1"/>
          </p:cNvSpPr>
          <p:nvPr>
            <p:ph idx="1"/>
          </p:nvPr>
        </p:nvSpPr>
        <p:spPr>
          <a:xfrm>
            <a:off x="1043492" y="1696598"/>
            <a:ext cx="6777317" cy="4461831"/>
          </a:xfrm>
        </p:spPr>
        <p:txBody>
          <a:bodyPr>
            <a:normAutofit fontScale="92500" lnSpcReduction="20000"/>
          </a:bodyPr>
          <a:lstStyle/>
          <a:p>
            <a:r>
              <a:rPr lang="en-US" dirty="0" smtClean="0"/>
              <a:t>Best Way:  EMAIL</a:t>
            </a:r>
            <a:endParaRPr lang="en-US" dirty="0"/>
          </a:p>
          <a:p>
            <a:pPr marL="68580" indent="0">
              <a:buNone/>
            </a:pPr>
            <a:r>
              <a:rPr lang="en-US" u="sng" dirty="0" smtClean="0">
                <a:hlinkClick r:id="rId2"/>
              </a:rPr>
              <a:t>kstruck@coppellisd.com</a:t>
            </a:r>
            <a:endParaRPr lang="en-US" u="sng" dirty="0" smtClean="0"/>
          </a:p>
          <a:p>
            <a:pPr marL="68580" indent="0">
              <a:buNone/>
            </a:pPr>
            <a:r>
              <a:rPr lang="en-US" u="sng" dirty="0" smtClean="0">
                <a:hlinkClick r:id="rId3"/>
              </a:rPr>
              <a:t>lfaundez@coppellisd.com</a:t>
            </a:r>
            <a:r>
              <a:rPr lang="en-US" u="sng" dirty="0" smtClean="0"/>
              <a:t> </a:t>
            </a:r>
          </a:p>
          <a:p>
            <a:pPr marL="68580" indent="0">
              <a:buNone/>
            </a:pPr>
            <a:r>
              <a:rPr lang="en-US" u="sng" dirty="0" smtClean="0">
                <a:hlinkClick r:id="rId4"/>
              </a:rPr>
              <a:t>joakes@coppellisd.com</a:t>
            </a:r>
            <a:endParaRPr lang="en-US" u="sng" dirty="0" smtClean="0"/>
          </a:p>
          <a:p>
            <a:pPr marL="68580" indent="0">
              <a:buNone/>
            </a:pPr>
            <a:r>
              <a:rPr lang="en-US" u="sng" dirty="0" smtClean="0">
                <a:hlinkClick r:id="rId5"/>
              </a:rPr>
              <a:t>gagonzalez@coppellisd.com</a:t>
            </a:r>
            <a:endParaRPr lang="en-US" u="sng" dirty="0" smtClean="0"/>
          </a:p>
          <a:p>
            <a:pPr marL="68580" indent="0">
              <a:buNone/>
            </a:pPr>
            <a:r>
              <a:rPr lang="en-US" u="sng" dirty="0" smtClean="0">
                <a:hlinkClick r:id="rId6"/>
              </a:rPr>
              <a:t>mleon@coppellisd.com</a:t>
            </a:r>
            <a:endParaRPr lang="en-US" u="sng" dirty="0" smtClean="0"/>
          </a:p>
          <a:p>
            <a:pPr marL="68580" indent="0">
              <a:buNone/>
            </a:pPr>
            <a:endParaRPr lang="en-US" u="sng" dirty="0" smtClean="0"/>
          </a:p>
          <a:p>
            <a:pPr>
              <a:buFont typeface="Courier New" panose="02070309020205020404" pitchFamily="49" charset="0"/>
              <a:buChar char="o"/>
            </a:pPr>
            <a:r>
              <a:rPr lang="en-US" dirty="0" smtClean="0"/>
              <a:t>Phones</a:t>
            </a:r>
            <a:r>
              <a:rPr lang="en-US" dirty="0"/>
              <a:t>:  </a:t>
            </a:r>
            <a:endParaRPr lang="en-US" dirty="0" smtClean="0"/>
          </a:p>
          <a:p>
            <a:pPr marL="68580" indent="0">
              <a:buNone/>
            </a:pPr>
            <a:r>
              <a:rPr lang="en-US" dirty="0" smtClean="0"/>
              <a:t>Struck 214.496.8158 </a:t>
            </a:r>
          </a:p>
          <a:p>
            <a:pPr marL="68580" indent="0">
              <a:buNone/>
            </a:pPr>
            <a:r>
              <a:rPr lang="en-US" dirty="0" err="1" smtClean="0"/>
              <a:t>Faundez</a:t>
            </a:r>
            <a:r>
              <a:rPr lang="en-US" dirty="0" smtClean="0"/>
              <a:t> 214.496.8152 </a:t>
            </a:r>
          </a:p>
          <a:p>
            <a:pPr marL="68580" indent="0">
              <a:buNone/>
            </a:pPr>
            <a:r>
              <a:rPr lang="en-US" dirty="0" smtClean="0"/>
              <a:t>Oakes 214.496.8127</a:t>
            </a:r>
          </a:p>
          <a:p>
            <a:pPr marL="68580" indent="0">
              <a:buNone/>
            </a:pPr>
            <a:r>
              <a:rPr lang="en-US" smtClean="0"/>
              <a:t>Holliday 214.496.8120</a:t>
            </a:r>
            <a:endParaRPr lang="en-US" dirty="0" smtClean="0"/>
          </a:p>
          <a:p>
            <a:pPr marL="68580" indent="0">
              <a:buNone/>
            </a:pPr>
            <a:r>
              <a:rPr lang="en-US" dirty="0" smtClean="0"/>
              <a:t>Leon 214.496.8145</a:t>
            </a:r>
          </a:p>
          <a:p>
            <a:pPr marL="68580" indent="0">
              <a:buNone/>
            </a:pPr>
            <a:endParaRPr lang="en-US" dirty="0"/>
          </a:p>
          <a:p>
            <a:pPr marL="68580" indent="0">
              <a:buNone/>
            </a:pPr>
            <a:endParaRPr lang="en-US" dirty="0"/>
          </a:p>
        </p:txBody>
      </p:sp>
    </p:spTree>
    <p:extLst>
      <p:ext uri="{BB962C8B-B14F-4D97-AF65-F5344CB8AC3E}">
        <p14:creationId xmlns:p14="http://schemas.microsoft.com/office/powerpoint/2010/main" val="22607279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799949"/>
          </a:xfrm>
        </p:spPr>
        <p:txBody>
          <a:bodyPr/>
          <a:lstStyle/>
          <a:p>
            <a:pPr algn="ctr"/>
            <a:r>
              <a:rPr lang="en-US" dirty="0" smtClean="0"/>
              <a:t>A Day in Math</a:t>
            </a:r>
            <a:endParaRPr lang="en-US" dirty="0"/>
          </a:p>
        </p:txBody>
      </p:sp>
      <p:sp>
        <p:nvSpPr>
          <p:cNvPr id="3" name="Content Placeholder 2"/>
          <p:cNvSpPr>
            <a:spLocks noGrp="1"/>
          </p:cNvSpPr>
          <p:nvPr>
            <p:ph idx="1"/>
          </p:nvPr>
        </p:nvSpPr>
        <p:spPr/>
        <p:txBody>
          <a:bodyPr/>
          <a:lstStyle/>
          <a:p>
            <a:r>
              <a:rPr lang="en-US" dirty="0" smtClean="0"/>
              <a:t>Problem of the Day – 5 min. warm-up </a:t>
            </a:r>
          </a:p>
          <a:p>
            <a:r>
              <a:rPr lang="en-US" dirty="0" smtClean="0"/>
              <a:t>Mini-Lesson on a specific skill</a:t>
            </a:r>
          </a:p>
          <a:p>
            <a:r>
              <a:rPr lang="en-US" dirty="0" smtClean="0"/>
              <a:t>Guided Practice with small groups</a:t>
            </a:r>
          </a:p>
          <a:p>
            <a:r>
              <a:rPr lang="en-US" dirty="0" smtClean="0"/>
              <a:t>Game/activity to reinforce the skill</a:t>
            </a:r>
          </a:p>
          <a:p>
            <a:r>
              <a:rPr lang="en-US" dirty="0" smtClean="0"/>
              <a:t>Math Menu – Application to real world</a:t>
            </a:r>
          </a:p>
          <a:p>
            <a:pPr marL="0" indent="0">
              <a:buNone/>
            </a:pPr>
            <a:r>
              <a:rPr lang="en-US" dirty="0"/>
              <a:t> </a:t>
            </a:r>
            <a:r>
              <a:rPr lang="en-US" dirty="0" smtClean="0"/>
              <a:t>       Learners select products from a menu where they are </a:t>
            </a:r>
          </a:p>
          <a:p>
            <a:pPr marL="0" indent="0">
              <a:buNone/>
            </a:pPr>
            <a:r>
              <a:rPr lang="en-US" dirty="0"/>
              <a:t> </a:t>
            </a:r>
            <a:r>
              <a:rPr lang="en-US" dirty="0" smtClean="0"/>
              <a:t>       allowed the opportunity for choice and voice.  Usually</a:t>
            </a:r>
          </a:p>
          <a:p>
            <a:pPr marL="0" indent="0">
              <a:buNone/>
            </a:pPr>
            <a:r>
              <a:rPr lang="en-US" dirty="0"/>
              <a:t> </a:t>
            </a:r>
            <a:r>
              <a:rPr lang="en-US" dirty="0" smtClean="0"/>
              <a:t>       stored on </a:t>
            </a:r>
            <a:r>
              <a:rPr lang="en-US" dirty="0" err="1" smtClean="0"/>
              <a:t>Blendspace</a:t>
            </a:r>
            <a:r>
              <a:rPr lang="en-US" dirty="0" smtClean="0"/>
              <a:t>. </a:t>
            </a:r>
          </a:p>
          <a:p>
            <a:pPr marL="0" indent="0">
              <a:buNone/>
            </a:pPr>
            <a:r>
              <a:rPr lang="en-US" dirty="0"/>
              <a:t> </a:t>
            </a:r>
            <a:r>
              <a:rPr lang="en-US" dirty="0" smtClean="0"/>
              <a:t>        </a:t>
            </a:r>
          </a:p>
          <a:p>
            <a:endParaRPr lang="en-US" dirty="0"/>
          </a:p>
        </p:txBody>
      </p:sp>
    </p:spTree>
    <p:extLst>
      <p:ext uri="{BB962C8B-B14F-4D97-AF65-F5344CB8AC3E}">
        <p14:creationId xmlns:p14="http://schemas.microsoft.com/office/powerpoint/2010/main" val="26745741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456164"/>
            <a:ext cx="7024744" cy="1143000"/>
          </a:xfrm>
        </p:spPr>
        <p:txBody>
          <a:bodyPr/>
          <a:lstStyle/>
          <a:p>
            <a:r>
              <a:rPr lang="en-US" dirty="0" smtClean="0"/>
              <a:t>Math Resources</a:t>
            </a:r>
            <a:endParaRPr lang="en-US" dirty="0"/>
          </a:p>
        </p:txBody>
      </p:sp>
      <p:sp>
        <p:nvSpPr>
          <p:cNvPr id="3" name="Content Placeholder 2"/>
          <p:cNvSpPr>
            <a:spLocks noGrp="1"/>
          </p:cNvSpPr>
          <p:nvPr>
            <p:ph idx="1"/>
          </p:nvPr>
        </p:nvSpPr>
        <p:spPr>
          <a:xfrm>
            <a:off x="958468" y="1599164"/>
            <a:ext cx="7240310" cy="4503685"/>
          </a:xfrm>
        </p:spPr>
        <p:txBody>
          <a:bodyPr>
            <a:normAutofit/>
          </a:bodyPr>
          <a:lstStyle/>
          <a:p>
            <a:r>
              <a:rPr lang="en-US" sz="3000" dirty="0" smtClean="0"/>
              <a:t>Go Math! – Class book/online book &amp; activities</a:t>
            </a:r>
          </a:p>
          <a:p>
            <a:r>
              <a:rPr lang="en-US" sz="3000" dirty="0" smtClean="0"/>
              <a:t>My </a:t>
            </a:r>
            <a:r>
              <a:rPr lang="en-US" sz="3000" dirty="0" err="1" smtClean="0"/>
              <a:t>Weebly</a:t>
            </a:r>
            <a:r>
              <a:rPr lang="en-US" sz="3000" dirty="0" smtClean="0"/>
              <a:t> page – </a:t>
            </a:r>
            <a:r>
              <a:rPr lang="en-US" sz="3000" dirty="0" err="1" smtClean="0"/>
              <a:t>Blendspace</a:t>
            </a:r>
            <a:r>
              <a:rPr lang="en-US" sz="3000" dirty="0"/>
              <a:t> </a:t>
            </a:r>
            <a:r>
              <a:rPr lang="en-US" sz="3000" dirty="0" smtClean="0"/>
              <a:t>&amp; Math Menus</a:t>
            </a:r>
          </a:p>
          <a:p>
            <a:r>
              <a:rPr lang="en-US" sz="3000" dirty="0" smtClean="0"/>
              <a:t>Ten Marks – Online HW</a:t>
            </a:r>
          </a:p>
          <a:p>
            <a:pPr marL="354330" indent="-285750"/>
            <a:r>
              <a:rPr lang="en-US" sz="3000" dirty="0" smtClean="0"/>
              <a:t>Math Apps/Websites – selected by the teachers to practice skills and fluency</a:t>
            </a:r>
          </a:p>
          <a:p>
            <a:pPr marL="68580" indent="0">
              <a:buNone/>
            </a:pPr>
            <a:r>
              <a:rPr lang="en-US" sz="3000" dirty="0"/>
              <a:t> </a:t>
            </a:r>
            <a:endParaRPr lang="en-US" sz="3000" dirty="0" smtClean="0"/>
          </a:p>
        </p:txBody>
      </p:sp>
    </p:spTree>
    <p:extLst>
      <p:ext uri="{BB962C8B-B14F-4D97-AF65-F5344CB8AC3E}">
        <p14:creationId xmlns:p14="http://schemas.microsoft.com/office/powerpoint/2010/main" val="26092223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AutoShape 2" descr="data:image/jpeg;base64,/9j/4AAQSkZJRgABAQAAAQABAAD/2wCEAAkGBhQQEBAUEBQUFBQUFBAWFRQVFBUUFRQUFhUVFRQUFRQXHCYeGBkjGRQUHy8gIycpLC0sFR4xNTAqNSYrLCkBCQoKDgwOGg8PGiwlHiQsLC80KSwsLDIsLCosLCwsLCwsLCw0LCwsKiwqLC4sKSwtLCwsLCwsLCwsLCwsLCwsKf/AABEIAOMA3gMBIgACEQEDEQH/xAAcAAABBQEBAQAAAAAAAAAAAAAAAQMEBQYCBwj/xABAEAABAwEEBwUFBwMEAgMAAAABAAIRAwQSITEFBkFRYXGREyKBkrEWMlOhwQcUQlJy0eEjYvCCotLxg7IVM2P/xAAbAQABBQEBAAAAAAAAAAAAAAAAAQIDBAUGB//EAC8RAAICAQMDAgUEAgMBAAAAAAABAgMRBBIxBSFBE1EUIlKh8GFxkdGBsTLB4SP/2gAMAwEAAhEDEQA/APcUJEIAVImqtpDee5RH2txywUcrEgJ7nAZ4Jp1raNvRV5M5oUTtfgCY63jYCuDbjuCjITXZIB42x3DouTaXb02hN3P3A7NZ289Vyah3nqkQkywC8d5RKRKkAEiVIgBZS3zvPVIhGQOhWO89V2LU7f6JpCXcwJAtruCcbbhtB9VDQnKySAsmWhpyP0TiqV3TrluR8FIrfcC0Qo1G1g4HA/JSFMpJ8ACVCE4BFmdYddGWap2Qa57oBcWkC7OQx2xj4q/ttpFNhcdixNarfc5xzJlQ2N8IZK2NfKyc+3zPg1PM1Ht8z4L/ADNXKFBtfuJ8XX9H3Ovb5nwanmaj2+Z8Gp5mrlCNr9w+Lh9H3Ovb5nwX+ZqPb5nwX+Zq5QjY/cPi4fR9zr2+Z8Gp5mo9vmfBf5mrlCNj9w+Lh9H3Ovb5nwX+ZqPb5nwX+Zq5QjY/cPi4fR9xRr8z4L/M1L7fM+C/zNXKEmx+4fFw+j7nXt8z4L/M1J7fM+C/zNQkRsfuHxcPo+517fM+C/zNR7fM+C/zNXKEux+4fF1/R9zr2+Z8F/maj2+Z8F/mauUI2P3D4uH0fc69vmfBf5mo9vmfBf5mrlCNj9w+Lh9H3Ovb5nwX+ZqPb5nwX+Zq5QjY/cPi6/o+517fM+C/zNU7Rf2gU31GMex7A4xecQQ0nKeEqvQlimnnIj1UPo+56DKVZbQOli1wpuMtOAn8J2eC1AKtp5HQmprKM/rPavdYOZ5f56LPqZpirer1OBjpgoarvkpWSzJghCEhGCEIQAIQhAAhCEAC5c4AEkwBiScABvK6WI1t06arjRpmKbT3yPxO/LxA3b+SSTwTU0u2WEStLa7QS2zgH/8ARwMf6W7eZWdtGmK1T3q7jwDnNHQABOaJ0FWtJ/oU5Aze73RzccPABWuldRKtns761SpTNy6S1rTtcB72GU7tirOeTbr08ILsjP0tI1Wnu1KgPB7v3VtYdcq9MxU/qDjg7wI+qoroyOCW8RniOo8ChNodOmE1ho9I0bptlds0zlm04ObzH1VgytK8tstqdReKlIwR/kO3gr0DRukBXpte3bmNxGYU8ZZMXVad0vK4LZCbpPkck4nlUEIlCBQQhEoAEIQgAlbfR9q7Skx28Y8xgfmsQtJqvXlj27iCOR/6UkH3J6JYlgz9pdL3ne53qU2hxxKRMIGKhIhIAqEiVAAhCRACoSIQBXaxaR7CzvcPeMNb+p2E+Ak+Cy2p2rP3x5dUnsaZ7297jjdB9T+6sde6ndojZNRx5taAPUrX6A0SKVjpUsReZL4JaS54l3eGIOMSNyrXS7m5oK0q8+5Z0aDWNDWANa0QGgQAOATOlLEK9GrSP42ObyJGB8DCb0Zo6hSvfd2saCQHBh7sjeAYvY4nPepqqvk0V3PCrRRLSQ4Q5pLXDc4YH0+Sba+OW0LefaBqf2hNpptJw/qsBI/8oAOJG3rvWC7OAMZGw7+fFWE01kifZneWIxB/wgrQ6m2q7VfT2PbeHNufy9FnqeII8RzH8SrTVRpNqZGwPJ5XSnR5K2pinVJP2PQaGafUehmn1ZOejwKhIhKOFQhIkAVCRCAFVrq7XuVHTkW+hH7qpT9lq3XTwPqEqeGOi8PIyULqq2HOHE+q5SDQQhCABCEiAFQhRrRaAASTAAJJ4DNAg86qAufvCwtXT9YvcWvIBJhsAgDYMQpNDWqoPfa13+0/LD5Ju4vy6fdjKwTNd23qVN4HuucDycP3AW97RppNkmHMAwzgt2HkVg6umqNopvp1JZeEYiQDsMjjC0mpukRWswpuIL6MU3YgyB7jhwLR8iq9y75NDQ7ox2WLA1qPqbT0bTrNpVX1BVeHEvAEXQQAANuOJ24LSpWMyAUkaLfsA6hRYnY213LrcIduDL66ar//ACNlNDtXUu+x94C8DdnBzZEjHfmAqqrqDQfSp06bnMqMYxheQCKha0C89m8xmI8Vt6tEsMOzTcJNzitrFSi/mPINMarVrG5hqXS1zoDmumTnkcRgp+pVi/8Asqn9DfVx9B1UnX7SnbWhlGnj2WHOq+BHgI8ZVzYbIKVNjG5NEcztPiVPUs92ZfULdkNq8k2zjNPLljYAXSsmMgQhCBQQhIgBUJEqABK1cp6y07zo4H1CAFtzIq1Bue/1KZlTdNsi0VOJB6gFQkr5Fl2bCUIQkECUShCAG6z4HNV2tdEU7ITMOc5g5g4kDwHyUuq7ErEaZ0o6vUMuJY0kME4AZTG8wo557YNDp0Izm21wNWLSHZgi61wOc5qSbRZ3+8wsO8fx+yrEIyb+CZR0f2tdlKgb18tAJG/M8gMfBb632Rlnq0vu8MdRYKZdsqDMtqDbjjOYPRVmoWjxSpVrY8ZAspTtJwc7rA8yee8kknEkz1UignHuV5Vytl2eEjT2S2Co0EYEjLd+6t2aWMYiTvlYqwvxLTzH1+inh5/M7qqbcqpNJkllSfZlzVq3iS5Y7WvXYUQadAEvOBqXTdZvuk+875c1Kt9pJ7sk78egUUO34jcnQp3LcxZwmoZgv8GC0ZaWsrsc8yBUDic9/e44kFeiWV4fBEwccQRhyOKabZmAyGNneGiesKVZ9qnjHac1qbldJdsND8olCE8gCUSkJXLaoKBDpLKEIFCUShCACVY6CoX6jh/YfVqrld6rM79Q7mgdT/CdHux9azJDOstOK072tPSR9FVK+1qp403cHD0P1VCiXItqxNiJZQhIRiSglKuahwKBCi1ht3Z0SB7z+6OX4j09VjVtNK6FFcglxaQIGRHRUNp1aqs90B4/tOPQqNmzoLqYV7c9ypUnR1hdXq06bPee4AcN5PACT4JmpSLTDgWncRB+a3P2e6LFNlW11BkC2nP+4jmYb1RFZZp22qEHIttMBtNtKz0vcpNE8428dv8AqVU5Sa1QuLnHMkk8yoqmzkq9P1Duk14X5kA4iCMwZHP9v3U+ppdlwXR3z+EzDTtJ3j1Vc/JN9oo7KY2NN+DSsWX3HR/2d5XULhhTtNsqXgLLFXW5y8BTqQn2ujJRyxDXwmtZ4MnUaKGqXq0vv+fcmi0b0ptG5QxVxG6QrnT1M9iBSLWm83EtmBBxDRGKrW3enOMMclCfT7K4OU2iDZ3tdUDXkSQSBviJ8MU7b6gJaGxI3eirrNZAyTJc4+892Lj+w4DBS6NPan7cy3FVXJVupLnyPpEqFIRiShKhACLSaqs7lQ73AdB/Kzi1erbIoc3OP0+ifDkmoXzDetFOaTTuf6grMLX6fZNnfwunoQsglnyLevmEXFSrCcUR5kkqNvBXfshXVzmTCiVLYTl803Wq3jwTa5nW9SlKW2p4Xv7nZdN6LCEFZesyfjwhzt3b1Kpl0C80gHIwYPioKnaL0kaToJlhzG7iFW0usshYt0ngva3ptNtTUYLP6BVoteIcA4biJT1K19wUWEXWwAwRI3DDHarG3aPBF+nzIG0bwqNlii0UqzJlr2FzR+IAiY4wuqVmVlHC202VS9OT/ovdJavOpUi+8HQ2ThA4wZx/hUj8hyWk1i0zTewNp4zi4wRhuM7Zz5LK1nNwxIHirHbPYvaGKWpWzhI6NXiuLw3BcFrYmcEBrTOOScdH3HRUCcdVuRhMqKA07U46rce1wM3C0gHESMcVLTGMp4lwZuvbajCXDHLJVJmeitbHo81L5bdF1smTEjgqz7z2tQvdm/EQIGGEdIT1OqS524QPGJPqOiL3BTxH8ZT0urr085R4zjwK6kAglKTKRVXhvJm6y2NlrcG8fqzumySpC4o5JxBXSwCRKhA4RCVCABbLQrIoU+U9SSsatzYGxSpj+xvoFJXyWNPyzjSjJo1R/Y70lYlbq2D+nU/S/wBCsKlsF1HKEdkeRVfaXQ3mrAqttQwHNZ+tbVEmvYk6dGMtXWpcZIqF04ZclzC4po9IT7BCITVotLabS5xgAE8TAkxvK8/09rw6uwNoh9LE3iHYluF0AjLbPIK7pNDbqX8vHuV79VClfNz7HuOiGvFJoeIIy/TsncmgxlN1QSBkeTTl4SD0Xz5U1ktTuzLrRWJp+4TUdLcZwM796eGt9slx+8VSXGSS690nLkF1leilCO3ccvdZvlvS7ntFqrB15wyIJHKFWsqmGgCSROKoNVddRartCo0ioGYuwuvu5wB7pj6rRGzNw4cVajHb2Y3p9Eo7py5bGLbW7CjUqEXroLiBtjMBYi2a+VXE9mxjJGZlxjlgFubVY2PY5jgS1wIMGDBEHFZ6raNF2R7mOouLxE3mGocRIguMdEjffGTRlPb2Ucv9DO2TTFqtBIa+q50tgMnDPANaN8L0fSehLXabNZ32Zhp1QafatLuyiW96/MYBwy4qrsX2jWRndZTqkBpLWhrWCW94Y3sMl6FojTYdZG2iozsxUYarhJeWsxIOQxu45JYpcZKmonY1GThjD8lCyxFzg10Nc047YIwcPULurYzT2zJcZ5mYUfRml21Q6sx5qt7SsL5aGF0EnFoywI/hSrbpVjrjRMuJgkQJAm7zgz4FVZSxPPgw5UQjCcZ9pp8DKE250rlY93WYwnthHK9yWrpjlHMnh+w+10ZJwV96ihy7D1Y03Vare0vlf2Irun219490TGOlKo1N8FSlrplBPIIQhA4FsNB2q/Rbvb3T4ZfKFj1bau2y494ORE+IIH1T4PDJaZbZGltI7j/0u9Fg4W9r+679LvRYMJ1hJqPAKurVW4jPkp1ZstIGZBVQRhyJn6LE6lqZ1YjFdmanSNDXqG5ybzFrGP8AZx2gOG0YH6JS6cB/hR92lwcDjERv4TvXNa0EMcZODXHDHITltWDbUltcOGl/h+x19du5yT5X5k8017tV+2OAJNxrWkHANcMXAdc/2WegRxXdWs6o5znuJc6SXHElcASu6or9KuMPZHMXT3zcvcRK50pEpGSmIhAV7Voepes9AklxNOnJOBJuiSRvXiwOa9T1I0j2tkZM9yWEnbdxkHdBHRR2eC1p5YkXtfCOJAHEnILMaxar0HudXtFrbQkNAaWXiYEd0B0uPIKVrVrE2ztpEd515xDd5a0gTwlwPgvM7fb316hfVcXOO07OAGwcFE6ct57Es7lB5jyXVGyWQVBdthgH3nWd7QRkdpjxWq1e1isNiFRotDqnaC68FjywtxwADcMyvM5Qn+jEr3aiy2GxvH7HvFk07Y61IU7K5hBnuMF2IiZbAgx9dym2DR19xJ90QTzAiB4BeBaP0g+hUZUpGHNMg5jiCNoO5e0asa7U7TYnEC7WBuvpj8zph4n8BAPSFT1GmbrcIrOSn6blqFZJ+CwtdovGGiGj3QPXmUwkY8EAjalXB27t73cmqCEShRAdscptPIKACp1E4Lr+kXuypxl4/wBHPa+pQtyvJ2iEIWwUAU7Q9K9UMflPq1QZV3qtTl9Q7mgdT/CdFdx9azJF/a6gbTeTkGuJ5AFYHt2/mb5h+63ekKQfSqNdk5paYzgiDj4rJ+xNm3P85RbLDL8qoz/5PBA7dv5m9Qole64yCAeYx5hXXsTZtz/OUjtSbPBgPBg43pjwVS2KsjiSyPpgqZqUJtP9jOxid23aBtkFU2mqh+51XU3XSKZIcNgGfylXWtGihZKTGteSXucMohoEnacZI+ap9HVLzH0zGTonEQRGW3H1S9N6bKuqVs12b7L9F5Ok+Lja1CL5XP6nkhGXGUAwpFvsT6FV1N8XmHGMthBHDEKPEz1+f8rUMdrDwxESlafr6JECDlOni2/LWk+9E5ZkZTC3WgtP0KbGWWm573S4NeWBrS4kuAAJkCcBgs/V0o6ro9tIU3f0XtJqAS24b0AnY68W81RMmREzIiM52RxTY95Jvwx3HBO0xpB1V4vOLgwQJ4mT8/RQE9babm1Hip74cb36tqZT3z3GrsK1pJgZocwjMEc0i6rVS4yeHyEJAOVeamaYFltlN75uOD2PDReMOaQCG7SDBVGn7BZjUq02AwXOaAd0nNI47ltfkVPBv7X9oTKFZ1MUi9oOLg8AgnEiIgkZZ7CtTozSTLRSbUpGWu8CCMwRsIXilooGm9zHCC0kHmMF6V9nFjeyyvc8ECo+8wH8t0C9yJHyXNda0VMIO6PaWf5J6ptvBq0IQuTLAKZSrNAHeb1Cd0XoUVw7tJuZYGJPPcpnsTZtz/OV1PSK5V1OT8mXrIQsksvggdu38zfMP3R27fzN8wU/2Js25/nKPYmzbn+cra3Mp/DV/U/4IHbt/M3zBabVUdyo4bXAdB/KqPYmzbn+crR6CsDaFLs6c3QTEmTjicVJXJuQKmEHmLyTLZ7h8FXqytDZaVWJLeSQEqRCiA8++0K03rQxn5KY6uJPoGrMU6haQRmFaa2V79trnc4N8rQ36FVC6nTxUaYp+xZhlYwJpzQFO3NNQEtrNZAEi6YktBnZJOPFefWmxvpGKjXMOPvAid/Neh6StYoUnOjHAAbyf8J8FjqtrvklxeTnN8fLu4LNjWptuPBL1DURoaTWZ+SmUrR9h7Z90vZTABJe8w0R6ngpzQw7p/uaGnwe36pu22Yugg4A3SDALZO2M9uPBK6GvJnx10ZdsdzZs0rTp2ZlGke1AYG3nDukbTBzVJorQ9P7xTMZOmJwkAkYcwla2AAMguXlZlMmrM/qdVqK66NO245f/ZXa0WUivVfsLyDwKpVq+yLxdi8XGIznDJRrVqVXEFjDiciQYniDh4q3KWXlnPwnnsZ1ClW3RVWgf6tNzOJGB5OyKjBhJAAMmIG0zlCSM4yWUyZxaeGhFr/sw0Z2tuvFpLadK0uGH4xSIaOJ709FTaF1Zq2qqGAFjbwD6jwQ1mOM7SRuC9d0dZKVhJp2YS2nT7NtSRL3vcHV6pjabrGjcGckz1U5Yi+/+hlmYRy0NjV+zOpNe6zMfXlxc5wg4ExM4ExGfVct0vSDrjnCm8R3H908InAjiJCs6NS8JhZjXNlOoabSJe3EkbGn8J54H/tVuqdMp1EfVbaf54Kuk1dkrfTa/wDC/qvDWuccA0EkwcAMSp2rFGjbGdo195oJBZBDsD+KchllvXn7q9R4F57iAABecYww25pKNV1MhzKha4ZFpcD1CxaemUVvMsy/c1ZKxrGcHtzGBoAAgDIDJKs/qXp51qontDNSmQ1xiLwIlriN+BHgtAtZYS7GXOLi8MEIQlGgp9ib3eZUFrZMBWtNkABTVLvkBYVdaaN08DkrFcVaYcIKlnDcgKxELurRLTj1TZKq474A8e0nVvV6zt9SoeriowS1D3jzPqkXXJfLgsor9Y6FSs+nSpNc8wXEAZbBO7JyrKmqlpaJNJ3yXqOjLOG02kDFwBJ2mcR0lS1Rrjtjgx9df618prj+jxGvZnUzD2lp4ghONdN3+5pafCY9G9F6xprRjKtN15oJAnLOMwf3XmOmLD93qNu+6e83qJB+XVPKaOrBVvNg5jDw2J+oFX6Nd3iN49P8KsXDBYl8dl3Y7zRWPU9Pw+Umv4OrLaTTLXtza6flktdZ9K9tTv0hkYc0jEHhvWM/D4/RbHQVmuUGb3d4+OXyhV9dq1pYKWM5fBl6PTfETcc4wPgsrsc17QQfeaRIOOcJt+hqJqsq9m2+wANIwgDAYDDDZuVgwAYwJ3wu7/LoFSloPX/+tcnBSXH7lxa70X6co7sPn9iHarVcyxdu3cSrTVrRD7QSahhoInKeQHFQ302kzdF7erTVq29nVIJwe0g8wJH16p3rV6KUNNBc8sjlXPVVyvb48DtYC86MBJjgJwXn9pq9pVe47XOPh/0FqNLawUqTSC8F7gQGtIcZOAJjIY7VkaLZIG/Ba+umvlgmZnTK2t05IUy45eA2DdyXYsjt3zU+nTAwC7ujf0Cz8GtuND9m7hTfXa8gF4p3RPvXb8xykdVvl5FTq3HNc2ZaQQeIMr1qm+8Ad4B6iU5FDUR+bPudoQBKmWeyRi7Pcnxi5FYWx2eMTnsUpIhW4xwsAKhCE4DlzQcCodaw53einJE1xTA8EtlmdTe5tRrmmTg4EH5phe92uw06rbtVjXjc5od65LM6R+zWzVJNO/SP9pvN8rvoVqw1seJIl3mfs1UOY0tOEDwwyTqbtH2e2qiZovZUHAmm7ocPmoxpWulhVs9Q8Q0n/cyQl3xfDMayicXwSLV7j/0u9F51rXSmkx250eBB/YLZ2/STrhaabmTmXAjDosZrJaA5gY0XjeBMYxH1SOSXLI4VTm8RTf8AgzDKhaZYJdsETKeGnY95mPOPkQu7JZXXgSCAN+CsiwHMA+CzdTZXv7rJ1XSdJqfRe2Tj34a/sLNTv3Wj8Tmjqt5g0YbMAshoKnNdg3OJ6NcVraqwNdFX6qup8c/n8FjSt0UWWLnOBWVozURtBwq3+0ddkm7j0zhPpFuxSisIxnJt5Y6+tOSSrTFRjmnJwIPIiE2naWSxusVJ1K3ymavS7WrHX4aK9mpVGjTe+XVHBji2YaAYkGBt5lVNA95vMLd2YX2AROBBHyVVW1FqHGzte4zg1wgR+rLqtSdXqVQsrXbBnUaj07Z12vvkq0LU2P7O7S/37lMcXXj0bh81f2D7N6LYNV76h3DuN+WPzUCrky47oLyec06RcQGgknIAST4BeuaHsbzQo3xdPZ05BzBDQIIU6w6JpUBFKm1nIYnm7MqXCmjSlyVLbd/gbpUA3LqnUJFMlghFQhCUBEIQgAQhCABCEJAEJQkQlEXkHNBzE88VXVtXrNUm/Z6JnfSZPWEiEMWLafYg1/s+sDpmzMH6S9n/AKuCz1v1GsbZu0Y/8lX/AJIQmOK9i1XdZ9T/AJZX2TVazU6gcynBF7G/UOzcXJ+26PYGEhuI4u/dCFQsivioPHj+yRSfpSWfJSkYqdZLK12Y+ZQhaRRNNorV2g8i8yf9b/8AktBS1cs7Pdos8Re+bpQhNkk1hiptcE2nRa0Q1oA4AD0XYQhLHga+ToIQhKKCEIQAIQhAAhCEAf/Z"/>
          <p:cNvSpPr>
            <a:spLocks noChangeAspect="1" noChangeArrowheads="1"/>
          </p:cNvSpPr>
          <p:nvPr/>
        </p:nvSpPr>
        <p:spPr bwMode="auto">
          <a:xfrm>
            <a:off x="63500" y="-1571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35844" name="Picture 4" descr="http://t0.gstatic.com/images?q=tbn:ANd9GcQKWQ_MW2hdj5TldDF1M7dJ4rqWWjEHI9tAFbiP-MTJ94q-35Ok"/>
          <p:cNvPicPr>
            <a:picLocks noChangeAspect="1" noChangeArrowheads="1"/>
          </p:cNvPicPr>
          <p:nvPr/>
        </p:nvPicPr>
        <p:blipFill>
          <a:blip r:embed="rId2"/>
          <a:srcRect/>
          <a:stretch>
            <a:fillRect/>
          </a:stretch>
        </p:blipFill>
        <p:spPr bwMode="auto">
          <a:xfrm>
            <a:off x="269032" y="147638"/>
            <a:ext cx="8605946" cy="1927873"/>
          </a:xfrm>
          <a:prstGeom prst="rect">
            <a:avLst/>
          </a:prstGeom>
          <a:noFill/>
        </p:spPr>
      </p:pic>
      <p:sp>
        <p:nvSpPr>
          <p:cNvPr id="6" name="TextBox 5"/>
          <p:cNvSpPr txBox="1"/>
          <p:nvPr/>
        </p:nvSpPr>
        <p:spPr>
          <a:xfrm>
            <a:off x="269032" y="2305318"/>
            <a:ext cx="8605946" cy="5016758"/>
          </a:xfrm>
          <a:prstGeom prst="rect">
            <a:avLst/>
          </a:prstGeom>
          <a:noFill/>
        </p:spPr>
        <p:txBody>
          <a:bodyPr wrap="square" rtlCol="0">
            <a:spAutoFit/>
          </a:bodyPr>
          <a:lstStyle/>
          <a:p>
            <a:r>
              <a:rPr lang="en-US" sz="2000" b="1" dirty="0" smtClean="0">
                <a:latin typeface="Arial Black" pitchFamily="34" charset="0"/>
                <a:cs typeface="Aharoni" pitchFamily="2" charset="-79"/>
              </a:rPr>
              <a:t>Welcome to another outstanding year at DCE! </a:t>
            </a:r>
          </a:p>
          <a:p>
            <a:endParaRPr lang="en-US" sz="2000" b="1" dirty="0" smtClean="0">
              <a:latin typeface="Arial Black" pitchFamily="34" charset="0"/>
              <a:cs typeface="Aharoni" pitchFamily="2" charset="-79"/>
            </a:endParaRPr>
          </a:p>
          <a:p>
            <a:r>
              <a:rPr lang="en-US" sz="2000" b="1" dirty="0" smtClean="0">
                <a:latin typeface="Arial Black" pitchFamily="34" charset="0"/>
                <a:cs typeface="Aharoni" pitchFamily="2" charset="-79"/>
              </a:rPr>
              <a:t>Denton Creek continues to be a Title 1 campus for the 2016-2017 school year. The purpose of Title 1, Part A is:</a:t>
            </a:r>
          </a:p>
          <a:p>
            <a:endParaRPr lang="en-US" sz="2000" b="1" dirty="0" smtClean="0">
              <a:latin typeface="Arial Black" pitchFamily="34" charset="0"/>
              <a:cs typeface="Aharoni" pitchFamily="2" charset="-79"/>
            </a:endParaRPr>
          </a:p>
          <a:p>
            <a:r>
              <a:rPr lang="en-US" sz="2000" dirty="0" smtClean="0"/>
              <a:t>“</a:t>
            </a:r>
            <a:r>
              <a:rPr lang="en-US" sz="2000" i="1" dirty="0" smtClean="0"/>
              <a:t>… </a:t>
            </a:r>
            <a:r>
              <a:rPr lang="en-US" sz="2000" i="1" dirty="0"/>
              <a:t>to ensure that all children, particularly low-achieving children in the highest poverty schools, have a fair, equal, and significant opportunity to obtain a high-quality education, and reach, at a minimum, proficiency on challenging state academic achievement standards and state academic assessments.</a:t>
            </a:r>
            <a:r>
              <a:rPr lang="en-US" sz="2000" dirty="0"/>
              <a:t>”</a:t>
            </a:r>
            <a:endParaRPr lang="en-US" sz="2000" b="1" dirty="0">
              <a:latin typeface="Arial Black" pitchFamily="34" charset="0"/>
              <a:cs typeface="Aharoni" pitchFamily="2" charset="-79"/>
            </a:endParaRPr>
          </a:p>
          <a:p>
            <a:endParaRPr lang="en-US" sz="2000" b="1" dirty="0" smtClean="0">
              <a:latin typeface="Arial Black" pitchFamily="34" charset="0"/>
              <a:cs typeface="Aharoni" pitchFamily="2" charset="-79"/>
            </a:endParaRPr>
          </a:p>
          <a:p>
            <a:r>
              <a:rPr lang="en-US" sz="2000" b="1" dirty="0" smtClean="0">
                <a:latin typeface="Arial Black" pitchFamily="34" charset="0"/>
                <a:cs typeface="Aharoni" pitchFamily="2" charset="-79"/>
              </a:rPr>
              <a:t>Our Title 1 Compact Letter went home on Monday. </a:t>
            </a:r>
            <a:r>
              <a:rPr lang="en-US" sz="2000" b="1" dirty="0">
                <a:latin typeface="Arial Black" pitchFamily="34" charset="0"/>
                <a:cs typeface="Aharoni" pitchFamily="2" charset="-79"/>
              </a:rPr>
              <a:t>P</a:t>
            </a:r>
            <a:r>
              <a:rPr lang="en-US" sz="2000" b="1" dirty="0" smtClean="0">
                <a:latin typeface="Arial Black" pitchFamily="34" charset="0"/>
                <a:cs typeface="Aharoni" pitchFamily="2" charset="-79"/>
              </a:rPr>
              <a:t>lease sign and return the Compact Letter to your child’s teacher no later than September 2, 2016. The Compact Letter will also be reviewed during Fall Conferences.</a:t>
            </a:r>
          </a:p>
          <a:p>
            <a:endParaRPr lang="en-US" sz="2000" b="1" dirty="0" smtClean="0">
              <a:latin typeface="Arial Black" pitchFamily="34" charset="0"/>
              <a:cs typeface="Aharoni" pitchFamily="2" charset="-79"/>
            </a:endParaRPr>
          </a:p>
          <a:p>
            <a:endParaRPr lang="en-US" sz="2000" b="1" dirty="0" smtClean="0">
              <a:latin typeface="Arial Black" pitchFamily="34" charset="0"/>
              <a:cs typeface="Aharoni" pitchFamily="2" charset="-79"/>
            </a:endParaRPr>
          </a:p>
        </p:txBody>
      </p:sp>
    </p:spTree>
    <p:extLst>
      <p:ext uri="{BB962C8B-B14F-4D97-AF65-F5344CB8AC3E}">
        <p14:creationId xmlns:p14="http://schemas.microsoft.com/office/powerpoint/2010/main" val="7013494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 for Coming!!</a:t>
            </a:r>
            <a:endParaRPr lang="en-US" dirty="0"/>
          </a:p>
        </p:txBody>
      </p:sp>
      <p:sp>
        <p:nvSpPr>
          <p:cNvPr id="6" name="Content Placeholder 5"/>
          <p:cNvSpPr>
            <a:spLocks noGrp="1"/>
          </p:cNvSpPr>
          <p:nvPr>
            <p:ph idx="1"/>
          </p:nvPr>
        </p:nvSpPr>
        <p:spPr/>
        <p:txBody>
          <a:bodyPr/>
          <a:lstStyle/>
          <a:p>
            <a:pPr marL="68580" indent="0">
              <a:buNone/>
            </a:pPr>
            <a:r>
              <a:rPr lang="en-US" dirty="0" smtClean="0"/>
              <a:t>We appreciate everything you do!!</a:t>
            </a:r>
            <a:endParaRPr lang="en-US" dirty="0"/>
          </a:p>
        </p:txBody>
      </p:sp>
      <p:pic>
        <p:nvPicPr>
          <p:cNvPr id="5" name="Picture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104222" y="2779326"/>
            <a:ext cx="4394011" cy="3522321"/>
          </a:xfrm>
          <a:prstGeom prst="rect">
            <a:avLst/>
          </a:prstGeom>
        </p:spPr>
      </p:pic>
    </p:spTree>
    <p:extLst>
      <p:ext uri="{BB962C8B-B14F-4D97-AF65-F5344CB8AC3E}">
        <p14:creationId xmlns:p14="http://schemas.microsoft.com/office/powerpoint/2010/main" val="6099306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AutoShape 2" descr="data:image/jpeg;base64,/9j/4AAQSkZJRgABAQAAAQABAAD/2wCEAAkGBhQQEBAUEBQUFBQUFBAWFRQVFBUUFRQUFhUVFRQUFRQXHCYeGBkjGRQUHy8gIycpLC0sFR4xNTAqNSYrLCkBCQoKDgwOGg8PGiwlHiQsLC80KSwsLDIsLCosLCwsLCwsLCw0LCwsKiwqLC4sKSwtLCwsLCwsLCwsLCwsLCwsKf/AABEIAOMA3gMBIgACEQEDEQH/xAAcAAABBQEBAQAAAAAAAAAAAAAAAQMEBQYCBwj/xABAEAABAwEEBwUFBwMEAgMAAAABAAIRAwQSITEFBkFRYXGREyKBkrEWMlOhwQcUQlJy0eEjYvCCotLxg7IVM2P/xAAbAQABBQEBAAAAAAAAAAAAAAAAAQIDBAUGB//EAC8RAAICAQMDAgUEAgMBAAAAAAABAgMRBBIxBSFBE1EUIlKh8GFxkdGBsTLB4SP/2gAMAwEAAhEDEQA/APcUJEIAVImqtpDee5RH2txywUcrEgJ7nAZ4Jp1raNvRV5M5oUTtfgCY63jYCuDbjuCjITXZIB42x3DouTaXb02hN3P3A7NZ289Vyah3nqkQkywC8d5RKRKkAEiVIgBZS3zvPVIhGQOhWO89V2LU7f6JpCXcwJAtruCcbbhtB9VDQnKySAsmWhpyP0TiqV3TrluR8FIrfcC0Qo1G1g4HA/JSFMpJ8ACVCE4BFmdYddGWap2Qa57oBcWkC7OQx2xj4q/ttpFNhcdixNarfc5xzJlQ2N8IZK2NfKyc+3zPg1PM1Ht8z4L/ADNXKFBtfuJ8XX9H3Ovb5nwanmaj2+Z8Gp5mrlCNr9w+Lh9H3Ovb5nwX+ZqPb5nwX+Zq5QjY/cPi4fR9zr2+Z8Gp5mo9vmfBf5mrlCNj9w+Lh9H3Ovb5nwX+ZqPb5nwX+Zq5QjY/cPi4fR9xRr8z4L/M1L7fM+C/zNXKEmx+4fFw+j7nXt8z4L/M1J7fM+C/zNQkRsfuHxcPo+517fM+C/zNR7fM+C/zNXKEux+4fF1/R9zr2+Z8F/maj2+Z8F/mauUI2P3D4uH0fc69vmfBf5mo9vmfBf5mrlCNj9w+Lh9H3Ovb5nwX+ZqPb5nwX+Zq5QjY/cPi6/o+517fM+C/zNU7Rf2gU31GMex7A4xecQQ0nKeEqvQlimnnIj1UPo+56DKVZbQOli1wpuMtOAn8J2eC1AKtp5HQmprKM/rPavdYOZ5f56LPqZpirer1OBjpgoarvkpWSzJghCEhGCEIQAIQhAAhCEAC5c4AEkwBiScABvK6WI1t06arjRpmKbT3yPxO/LxA3b+SSTwTU0u2WEStLa7QS2zgH/8ARwMf6W7eZWdtGmK1T3q7jwDnNHQABOaJ0FWtJ/oU5Aze73RzccPABWuldRKtns761SpTNy6S1rTtcB72GU7tirOeTbr08ILsjP0tI1Wnu1KgPB7v3VtYdcq9MxU/qDjg7wI+qoroyOCW8RniOo8ChNodOmE1ho9I0bptlds0zlm04ObzH1VgytK8tstqdReKlIwR/kO3gr0DRukBXpte3bmNxGYU8ZZMXVad0vK4LZCbpPkck4nlUEIlCBQQhEoAEIQgAlbfR9q7Skx28Y8xgfmsQtJqvXlj27iCOR/6UkH3J6JYlgz9pdL3ne53qU2hxxKRMIGKhIhIAqEiVAAhCRACoSIQBXaxaR7CzvcPeMNb+p2E+Ak+Cy2p2rP3x5dUnsaZ7297jjdB9T+6sde6ndojZNRx5taAPUrX6A0SKVjpUsReZL4JaS54l3eGIOMSNyrXS7m5oK0q8+5Z0aDWNDWANa0QGgQAOATOlLEK9GrSP42ObyJGB8DCb0Zo6hSvfd2saCQHBh7sjeAYvY4nPepqqvk0V3PCrRRLSQ4Q5pLXDc4YH0+Sba+OW0LefaBqf2hNpptJw/qsBI/8oAOJG3rvWC7OAMZGw7+fFWE01kifZneWIxB/wgrQ6m2q7VfT2PbeHNufy9FnqeII8RzH8SrTVRpNqZGwPJ5XSnR5K2pinVJP2PQaGafUehmn1ZOejwKhIhKOFQhIkAVCRCAFVrq7XuVHTkW+hH7qpT9lq3XTwPqEqeGOi8PIyULqq2HOHE+q5SDQQhCABCEiAFQhRrRaAASTAAJJ4DNAg86qAufvCwtXT9YvcWvIBJhsAgDYMQpNDWqoPfa13+0/LD5Ju4vy6fdjKwTNd23qVN4HuucDycP3AW97RppNkmHMAwzgt2HkVg6umqNopvp1JZeEYiQDsMjjC0mpukRWswpuIL6MU3YgyB7jhwLR8iq9y75NDQ7ox2WLA1qPqbT0bTrNpVX1BVeHEvAEXQQAANuOJ24LSpWMyAUkaLfsA6hRYnY213LrcIduDL66ar//ACNlNDtXUu+x94C8DdnBzZEjHfmAqqrqDQfSp06bnMqMYxheQCKha0C89m8xmI8Vt6tEsMOzTcJNzitrFSi/mPINMarVrG5hqXS1zoDmumTnkcRgp+pVi/8Asqn9DfVx9B1UnX7SnbWhlGnj2WHOq+BHgI8ZVzYbIKVNjG5NEcztPiVPUs92ZfULdkNq8k2zjNPLljYAXSsmMgQhCBQQhIgBUJEqABK1cp6y07zo4H1CAFtzIq1Bue/1KZlTdNsi0VOJB6gFQkr5Fl2bCUIQkECUShCAG6z4HNV2tdEU7ITMOc5g5g4kDwHyUuq7ErEaZ0o6vUMuJY0kME4AZTG8wo557YNDp0Izm21wNWLSHZgi61wOc5qSbRZ3+8wsO8fx+yrEIyb+CZR0f2tdlKgb18tAJG/M8gMfBb632Rlnq0vu8MdRYKZdsqDMtqDbjjOYPRVmoWjxSpVrY8ZAspTtJwc7rA8yee8kknEkz1UignHuV5Vytl2eEjT2S2Co0EYEjLd+6t2aWMYiTvlYqwvxLTzH1+inh5/M7qqbcqpNJkllSfZlzVq3iS5Y7WvXYUQadAEvOBqXTdZvuk+875c1Kt9pJ7sk78egUUO34jcnQp3LcxZwmoZgv8GC0ZaWsrsc8yBUDic9/e44kFeiWV4fBEwccQRhyOKabZmAyGNneGiesKVZ9qnjHac1qbldJdsND8olCE8gCUSkJXLaoKBDpLKEIFCUShCACVY6CoX6jh/YfVqrld6rM79Q7mgdT/CdHux9azJDOstOK072tPSR9FVK+1qp403cHD0P1VCiXItqxNiJZQhIRiSglKuahwKBCi1ht3Z0SB7z+6OX4j09VjVtNK6FFcglxaQIGRHRUNp1aqs90B4/tOPQqNmzoLqYV7c9ypUnR1hdXq06bPee4AcN5PACT4JmpSLTDgWncRB+a3P2e6LFNlW11BkC2nP+4jmYb1RFZZp22qEHIttMBtNtKz0vcpNE8428dv8AqVU5Sa1QuLnHMkk8yoqmzkq9P1Duk14X5kA4iCMwZHP9v3U+ppdlwXR3z+EzDTtJ3j1Vc/JN9oo7KY2NN+DSsWX3HR/2d5XULhhTtNsqXgLLFXW5y8BTqQn2ujJRyxDXwmtZ4MnUaKGqXq0vv+fcmi0b0ptG5QxVxG6QrnT1M9iBSLWm83EtmBBxDRGKrW3enOMMclCfT7K4OU2iDZ3tdUDXkSQSBviJ8MU7b6gJaGxI3eirrNZAyTJc4+892Lj+w4DBS6NPan7cy3FVXJVupLnyPpEqFIRiShKhACLSaqs7lQ73AdB/Kzi1erbIoc3OP0+ifDkmoXzDetFOaTTuf6grMLX6fZNnfwunoQsglnyLevmEXFSrCcUR5kkqNvBXfshXVzmTCiVLYTl803Wq3jwTa5nW9SlKW2p4Xv7nZdN6LCEFZesyfjwhzt3b1Kpl0C80gHIwYPioKnaL0kaToJlhzG7iFW0usshYt0ngva3ptNtTUYLP6BVoteIcA4biJT1K19wUWEXWwAwRI3DDHarG3aPBF+nzIG0bwqNlii0UqzJlr2FzR+IAiY4wuqVmVlHC202VS9OT/ovdJavOpUi+8HQ2ThA4wZx/hUj8hyWk1i0zTewNp4zi4wRhuM7Zz5LK1nNwxIHirHbPYvaGKWpWzhI6NXiuLw3BcFrYmcEBrTOOScdH3HRUCcdVuRhMqKA07U46rce1wM3C0gHESMcVLTGMp4lwZuvbajCXDHLJVJmeitbHo81L5bdF1smTEjgqz7z2tQvdm/EQIGGEdIT1OqS524QPGJPqOiL3BTxH8ZT0urr085R4zjwK6kAglKTKRVXhvJm6y2NlrcG8fqzumySpC4o5JxBXSwCRKhA4RCVCABbLQrIoU+U9SSsatzYGxSpj+xvoFJXyWNPyzjSjJo1R/Y70lYlbq2D+nU/S/wBCsKlsF1HKEdkeRVfaXQ3mrAqttQwHNZ+tbVEmvYk6dGMtXWpcZIqF04ZclzC4po9IT7BCITVotLabS5xgAE8TAkxvK8/09rw6uwNoh9LE3iHYluF0AjLbPIK7pNDbqX8vHuV79VClfNz7HuOiGvFJoeIIy/TsncmgxlN1QSBkeTTl4SD0Xz5U1ktTuzLrRWJp+4TUdLcZwM796eGt9slx+8VSXGSS690nLkF1leilCO3ccvdZvlvS7ntFqrB15wyIJHKFWsqmGgCSROKoNVddRartCo0ioGYuwuvu5wB7pj6rRGzNw4cVajHb2Y3p9Eo7py5bGLbW7CjUqEXroLiBtjMBYi2a+VXE9mxjJGZlxjlgFubVY2PY5jgS1wIMGDBEHFZ6raNF2R7mOouLxE3mGocRIguMdEjffGTRlPb2Ucv9DO2TTFqtBIa+q50tgMnDPANaN8L0fSehLXabNZ32Zhp1QafatLuyiW96/MYBwy4qrsX2jWRndZTqkBpLWhrWCW94Y3sMl6FojTYdZG2iozsxUYarhJeWsxIOQxu45JYpcZKmonY1GThjD8lCyxFzg10Nc047YIwcPULurYzT2zJcZ5mYUfRml21Q6sx5qt7SsL5aGF0EnFoywI/hSrbpVjrjRMuJgkQJAm7zgz4FVZSxPPgw5UQjCcZ9pp8DKE250rlY93WYwnthHK9yWrpjlHMnh+w+10ZJwV96ihy7D1Y03Vare0vlf2Irun219490TGOlKo1N8FSlrplBPIIQhA4FsNB2q/Rbvb3T4ZfKFj1bau2y494ORE+IIH1T4PDJaZbZGltI7j/0u9Fg4W9r+679LvRYMJ1hJqPAKurVW4jPkp1ZstIGZBVQRhyJn6LE6lqZ1YjFdmanSNDXqG5ybzFrGP8AZx2gOG0YH6JS6cB/hR92lwcDjERv4TvXNa0EMcZODXHDHITltWDbUltcOGl/h+x19du5yT5X5k8017tV+2OAJNxrWkHANcMXAdc/2WegRxXdWs6o5znuJc6SXHElcASu6or9KuMPZHMXT3zcvcRK50pEpGSmIhAV7Voepes9AklxNOnJOBJuiSRvXiwOa9T1I0j2tkZM9yWEnbdxkHdBHRR2eC1p5YkXtfCOJAHEnILMaxar0HudXtFrbQkNAaWXiYEd0B0uPIKVrVrE2ztpEd515xDd5a0gTwlwPgvM7fb316hfVcXOO07OAGwcFE6ct57Es7lB5jyXVGyWQVBdthgH3nWd7QRkdpjxWq1e1isNiFRotDqnaC68FjywtxwADcMyvM5Qn+jEr3aiy2GxvH7HvFk07Y61IU7K5hBnuMF2IiZbAgx9dym2DR19xJ90QTzAiB4BeBaP0g+hUZUpGHNMg5jiCNoO5e0asa7U7TYnEC7WBuvpj8zph4n8BAPSFT1GmbrcIrOSn6blqFZJ+CwtdovGGiGj3QPXmUwkY8EAjalXB27t73cmqCEShRAdscptPIKACp1E4Lr+kXuypxl4/wBHPa+pQtyvJ2iEIWwUAU7Q9K9UMflPq1QZV3qtTl9Q7mgdT/CdFdx9azJF/a6gbTeTkGuJ5AFYHt2/mb5h+63ekKQfSqNdk5paYzgiDj4rJ+xNm3P85RbLDL8qoz/5PBA7dv5m9Qole64yCAeYx5hXXsTZtz/OUjtSbPBgPBg43pjwVS2KsjiSyPpgqZqUJtP9jOxid23aBtkFU2mqh+51XU3XSKZIcNgGfylXWtGihZKTGteSXucMohoEnacZI+ap9HVLzH0zGTonEQRGW3H1S9N6bKuqVs12b7L9F5Ok+Lja1CL5XP6nkhGXGUAwpFvsT6FV1N8XmHGMthBHDEKPEz1+f8rUMdrDwxESlafr6JECDlOni2/LWk+9E5ZkZTC3WgtP0KbGWWm573S4NeWBrS4kuAAJkCcBgs/V0o6ro9tIU3f0XtJqAS24b0AnY68W81RMmREzIiM52RxTY95Jvwx3HBO0xpB1V4vOLgwQJ4mT8/RQE9babm1Hip74cb36tqZT3z3GrsK1pJgZocwjMEc0i6rVS4yeHyEJAOVeamaYFltlN75uOD2PDReMOaQCG7SDBVGn7BZjUq02AwXOaAd0nNI47ltfkVPBv7X9oTKFZ1MUi9oOLg8AgnEiIgkZZ7CtTozSTLRSbUpGWu8CCMwRsIXilooGm9zHCC0kHmMF6V9nFjeyyvc8ECo+8wH8t0C9yJHyXNda0VMIO6PaWf5J6ptvBq0IQuTLAKZSrNAHeb1Cd0XoUVw7tJuZYGJPPcpnsTZtz/OV1PSK5V1OT8mXrIQsksvggdu38zfMP3R27fzN8wU/2Js25/nKPYmzbn+cra3Mp/DV/U/4IHbt/M3zBabVUdyo4bXAdB/KqPYmzbn+crR6CsDaFLs6c3QTEmTjicVJXJuQKmEHmLyTLZ7h8FXqytDZaVWJLeSQEqRCiA8++0K03rQxn5KY6uJPoGrMU6haQRmFaa2V79trnc4N8rQ36FVC6nTxUaYp+xZhlYwJpzQFO3NNQEtrNZAEi6YktBnZJOPFefWmxvpGKjXMOPvAid/Neh6StYoUnOjHAAbyf8J8FjqtrvklxeTnN8fLu4LNjWptuPBL1DURoaTWZ+SmUrR9h7Z90vZTABJe8w0R6ngpzQw7p/uaGnwe36pu22Yugg4A3SDALZO2M9uPBK6GvJnx10ZdsdzZs0rTp2ZlGke1AYG3nDukbTBzVJorQ9P7xTMZOmJwkAkYcwla2AAMguXlZlMmrM/qdVqK66NO245f/ZXa0WUivVfsLyDwKpVq+yLxdi8XGIznDJRrVqVXEFjDiciQYniDh4q3KWXlnPwnnsZ1ClW3RVWgf6tNzOJGB5OyKjBhJAAMmIG0zlCSM4yWUyZxaeGhFr/sw0Z2tuvFpLadK0uGH4xSIaOJ709FTaF1Zq2qqGAFjbwD6jwQ1mOM7SRuC9d0dZKVhJp2YS2nT7NtSRL3vcHV6pjabrGjcGckz1U5Yi+/+hlmYRy0NjV+zOpNe6zMfXlxc5wg4ExM4ExGfVct0vSDrjnCm8R3H908InAjiJCs6NS8JhZjXNlOoabSJe3EkbGn8J54H/tVuqdMp1EfVbaf54Kuk1dkrfTa/wDC/qvDWuccA0EkwcAMSp2rFGjbGdo195oJBZBDsD+KchllvXn7q9R4F57iAABecYww25pKNV1MhzKha4ZFpcD1CxaemUVvMsy/c1ZKxrGcHtzGBoAAgDIDJKs/qXp51qontDNSmQ1xiLwIlriN+BHgtAtZYS7GXOLi8MEIQlGgp9ib3eZUFrZMBWtNkABTVLvkBYVdaaN08DkrFcVaYcIKlnDcgKxELurRLTj1TZKq474A8e0nVvV6zt9SoeriowS1D3jzPqkXXJfLgsor9Y6FSs+nSpNc8wXEAZbBO7JyrKmqlpaJNJ3yXqOjLOG02kDFwBJ2mcR0lS1Rrjtjgx9df618prj+jxGvZnUzD2lp4ghONdN3+5pafCY9G9F6xprRjKtN15oJAnLOMwf3XmOmLD93qNu+6e83qJB+XVPKaOrBVvNg5jDw2J+oFX6Nd3iN49P8KsXDBYl8dl3Y7zRWPU9Pw+Umv4OrLaTTLXtza6flktdZ9K9tTv0hkYc0jEHhvWM/D4/RbHQVmuUGb3d4+OXyhV9dq1pYKWM5fBl6PTfETcc4wPgsrsc17QQfeaRIOOcJt+hqJqsq9m2+wANIwgDAYDDDZuVgwAYwJ3wu7/LoFSloPX/+tcnBSXH7lxa70X6co7sPn9iHarVcyxdu3cSrTVrRD7QSahhoInKeQHFQ302kzdF7erTVq29nVIJwe0g8wJH16p3rV6KUNNBc8sjlXPVVyvb48DtYC86MBJjgJwXn9pq9pVe47XOPh/0FqNLawUqTSC8F7gQGtIcZOAJjIY7VkaLZIG/Ba+umvlgmZnTK2t05IUy45eA2DdyXYsjt3zU+nTAwC7ujf0Cz8GtuND9m7hTfXa8gF4p3RPvXb8xykdVvl5FTq3HNc2ZaQQeIMr1qm+8Ad4B6iU5FDUR+bPudoQBKmWeyRi7Pcnxi5FYWx2eMTnsUpIhW4xwsAKhCE4DlzQcCodaw53einJE1xTA8EtlmdTe5tRrmmTg4EH5phe92uw06rbtVjXjc5od65LM6R+zWzVJNO/SP9pvN8rvoVqw1seJIl3mfs1UOY0tOEDwwyTqbtH2e2qiZovZUHAmm7ocPmoxpWulhVs9Q8Q0n/cyQl3xfDMayicXwSLV7j/0u9F51rXSmkx250eBB/YLZ2/STrhaabmTmXAjDosZrJaA5gY0XjeBMYxH1SOSXLI4VTm8RTf8AgzDKhaZYJdsETKeGnY95mPOPkQu7JZXXgSCAN+CsiwHMA+CzdTZXv7rJ1XSdJqfRe2Tj34a/sLNTv3Wj8Tmjqt5g0YbMAshoKnNdg3OJ6NcVraqwNdFX6qup8c/n8FjSt0UWWLnOBWVozURtBwq3+0ddkm7j0zhPpFuxSisIxnJt5Y6+tOSSrTFRjmnJwIPIiE2naWSxusVJ1K3ymavS7WrHX4aK9mpVGjTe+XVHBji2YaAYkGBt5lVNA95vMLd2YX2AROBBHyVVW1FqHGzte4zg1wgR+rLqtSdXqVQsrXbBnUaj07Z12vvkq0LU2P7O7S/37lMcXXj0bh81f2D7N6LYNV76h3DuN+WPzUCrky47oLyec06RcQGgknIAST4BeuaHsbzQo3xdPZ05BzBDQIIU6w6JpUBFKm1nIYnm7MqXCmjSlyVLbd/gbpUA3LqnUJFMlghFQhCUBEIQgAQhCABCEJAEJQkQlEXkHNBzE88VXVtXrNUm/Z6JnfSZPWEiEMWLafYg1/s+sDpmzMH6S9n/AKuCz1v1GsbZu0Y/8lX/AJIQmOK9i1XdZ9T/AJZX2TVazU6gcynBF7G/UOzcXJ+26PYGEhuI4u/dCFQsivioPHj+yRSfpSWfJSkYqdZLK12Y+ZQhaRRNNorV2g8i8yf9b/8AktBS1cs7Pdos8Re+bpQhNkk1hiptcE2nRa0Q1oA4AD0XYQhLHga+ToIQhKKCEIQAIQhAAhCEAf/Z"/>
          <p:cNvSpPr>
            <a:spLocks noChangeAspect="1" noChangeArrowheads="1"/>
          </p:cNvSpPr>
          <p:nvPr/>
        </p:nvSpPr>
        <p:spPr bwMode="auto">
          <a:xfrm>
            <a:off x="63500" y="-1571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35844" name="Picture 4" descr="http://t0.gstatic.com/images?q=tbn:ANd9GcQKWQ_MW2hdj5TldDF1M7dJ4rqWWjEHI9tAFbiP-MTJ94q-35Ok"/>
          <p:cNvPicPr>
            <a:picLocks noChangeAspect="1" noChangeArrowheads="1"/>
          </p:cNvPicPr>
          <p:nvPr/>
        </p:nvPicPr>
        <p:blipFill>
          <a:blip r:embed="rId2"/>
          <a:srcRect/>
          <a:stretch>
            <a:fillRect/>
          </a:stretch>
        </p:blipFill>
        <p:spPr bwMode="auto">
          <a:xfrm>
            <a:off x="269032" y="147638"/>
            <a:ext cx="8605946" cy="1927873"/>
          </a:xfrm>
          <a:prstGeom prst="rect">
            <a:avLst/>
          </a:prstGeom>
          <a:noFill/>
        </p:spPr>
      </p:pic>
      <p:sp>
        <p:nvSpPr>
          <p:cNvPr id="6" name="TextBox 5"/>
          <p:cNvSpPr txBox="1"/>
          <p:nvPr/>
        </p:nvSpPr>
        <p:spPr>
          <a:xfrm>
            <a:off x="269032" y="2305318"/>
            <a:ext cx="8605946" cy="4401205"/>
          </a:xfrm>
          <a:prstGeom prst="rect">
            <a:avLst/>
          </a:prstGeom>
          <a:noFill/>
        </p:spPr>
        <p:txBody>
          <a:bodyPr wrap="square" rtlCol="0">
            <a:spAutoFit/>
          </a:bodyPr>
          <a:lstStyle/>
          <a:p>
            <a:r>
              <a:rPr lang="en-US" sz="2000" b="1" dirty="0" smtClean="0">
                <a:latin typeface="Arial Black" pitchFamily="34" charset="0"/>
                <a:cs typeface="Aharoni" pitchFamily="2" charset="-79"/>
              </a:rPr>
              <a:t>Denton Creek is proud to be a school where 100% of our educators and paraprofessionals are Highly Qualified!</a:t>
            </a:r>
          </a:p>
          <a:p>
            <a:endParaRPr lang="en-US" sz="2000" b="1" dirty="0">
              <a:latin typeface="Arial Black" pitchFamily="34" charset="0"/>
              <a:cs typeface="Aharoni" pitchFamily="2" charset="-79"/>
            </a:endParaRPr>
          </a:p>
          <a:p>
            <a:r>
              <a:rPr lang="en-US" sz="2000" b="1" dirty="0" smtClean="0">
                <a:latin typeface="Arial Black" pitchFamily="34" charset="0"/>
                <a:cs typeface="Aharoni" pitchFamily="2" charset="-79"/>
              </a:rPr>
              <a:t>To learn more about Title 1 and ways to partner with DCE, please plan on attending the </a:t>
            </a:r>
          </a:p>
          <a:p>
            <a:endParaRPr lang="en-US" sz="2000" b="1" dirty="0">
              <a:latin typeface="Arial Black" pitchFamily="34" charset="0"/>
              <a:cs typeface="Aharoni" pitchFamily="2" charset="-79"/>
            </a:endParaRPr>
          </a:p>
          <a:p>
            <a:pPr algn="ctr"/>
            <a:r>
              <a:rPr lang="en-US" sz="2000" b="1" dirty="0" smtClean="0">
                <a:latin typeface="Arial Black" pitchFamily="34" charset="0"/>
                <a:cs typeface="Aharoni" pitchFamily="2" charset="-79"/>
              </a:rPr>
              <a:t>“Title 1 Parent Informational Meeting”  </a:t>
            </a:r>
          </a:p>
          <a:p>
            <a:pPr algn="ctr"/>
            <a:r>
              <a:rPr lang="en-US" sz="2000" b="1" dirty="0" smtClean="0">
                <a:latin typeface="Arial Black" pitchFamily="34" charset="0"/>
                <a:cs typeface="Aharoni" pitchFamily="2" charset="-79"/>
              </a:rPr>
              <a:t>Wednesday, September 7</a:t>
            </a:r>
            <a:r>
              <a:rPr lang="en-US" sz="2000" b="1" baseline="30000" dirty="0" smtClean="0">
                <a:latin typeface="Arial Black" pitchFamily="34" charset="0"/>
                <a:cs typeface="Aharoni" pitchFamily="2" charset="-79"/>
              </a:rPr>
              <a:t>th</a:t>
            </a:r>
            <a:r>
              <a:rPr lang="en-US" sz="2000" b="1" dirty="0" smtClean="0">
                <a:latin typeface="Arial Black" pitchFamily="34" charset="0"/>
                <a:cs typeface="Aharoni" pitchFamily="2" charset="-79"/>
              </a:rPr>
              <a:t> </a:t>
            </a:r>
          </a:p>
          <a:p>
            <a:pPr algn="ctr"/>
            <a:r>
              <a:rPr lang="en-US" sz="2000" b="1" dirty="0" smtClean="0">
                <a:latin typeface="Arial Black" pitchFamily="34" charset="0"/>
                <a:cs typeface="Aharoni" pitchFamily="2" charset="-79"/>
              </a:rPr>
              <a:t>7:30am in the DCE library.</a:t>
            </a:r>
          </a:p>
          <a:p>
            <a:endParaRPr lang="en-US" sz="2000" b="1" dirty="0" smtClean="0">
              <a:latin typeface="Arial Black" pitchFamily="34" charset="0"/>
              <a:cs typeface="Aharoni" pitchFamily="2" charset="-79"/>
            </a:endParaRPr>
          </a:p>
          <a:p>
            <a:r>
              <a:rPr lang="en-US" sz="2000" b="1" dirty="0" smtClean="0">
                <a:latin typeface="Arial Black" pitchFamily="34" charset="0"/>
                <a:cs typeface="Aharoni" pitchFamily="2" charset="-79"/>
              </a:rPr>
              <a:t>It is going to be an AMAZING year! </a:t>
            </a:r>
          </a:p>
          <a:p>
            <a:endParaRPr lang="en-US" sz="2000" b="1" dirty="0" smtClean="0">
              <a:latin typeface="Arial Black" pitchFamily="34" charset="0"/>
              <a:cs typeface="Aharoni" pitchFamily="2" charset="-79"/>
            </a:endParaRPr>
          </a:p>
          <a:p>
            <a:r>
              <a:rPr lang="en-US" sz="2000" b="1" dirty="0" smtClean="0">
                <a:latin typeface="Arial Black" pitchFamily="34" charset="0"/>
                <a:cs typeface="Aharoni" pitchFamily="2" charset="-79"/>
              </a:rPr>
              <a:t>Shannon Edwards</a:t>
            </a:r>
          </a:p>
          <a:p>
            <a:r>
              <a:rPr lang="en-US" sz="2000" b="1" dirty="0" smtClean="0">
                <a:latin typeface="Arial Black" pitchFamily="34" charset="0"/>
                <a:cs typeface="Aharoni" pitchFamily="2" charset="-79"/>
              </a:rPr>
              <a:t>Principal, Denton Creek Elementary</a:t>
            </a:r>
          </a:p>
        </p:txBody>
      </p:sp>
    </p:spTree>
    <p:extLst>
      <p:ext uri="{BB962C8B-B14F-4D97-AF65-F5344CB8AC3E}">
        <p14:creationId xmlns:p14="http://schemas.microsoft.com/office/powerpoint/2010/main" val="6152222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AutoShape 2" descr="data:image/jpeg;base64,/9j/4AAQSkZJRgABAQAAAQABAAD/2wCEAAkGBhQQEBAUEBQUFBQUFBAWFRQVFBUUFRQUFhUVFRQUFRQXHCYeGBkjGRQUHy8gIycpLC0sFR4xNTAqNSYrLCkBCQoKDgwOGg8PGiwlHiQsLC80KSwsLDIsLCosLCwsLCwsLCw0LCwsKiwqLC4sKSwtLCwsLCwsLCwsLCwsLCwsKf/AABEIAOMA3gMBIgACEQEDEQH/xAAcAAABBQEBAQAAAAAAAAAAAAAAAQMEBQYCBwj/xABAEAABAwEEBwUFBwMEAgMAAAABAAIRAwQSITEFBkFRYXGREyKBkrEWMlOhwQcUQlJy0eEjYvCCotLxg7IVM2P/xAAbAQABBQEBAAAAAAAAAAAAAAAAAQIDBAUGB//EAC8RAAICAQMDAgUEAgMBAAAAAAABAgMRBBIxBSFBE1EUIlKh8GFxkdGBsTLB4SP/2gAMAwEAAhEDEQA/APcUJEIAVImqtpDee5RH2txywUcrEgJ7nAZ4Jp1raNvRV5M5oUTtfgCY63jYCuDbjuCjITXZIB42x3DouTaXb02hN3P3A7NZ289Vyah3nqkQkywC8d5RKRKkAEiVIgBZS3zvPVIhGQOhWO89V2LU7f6JpCXcwJAtruCcbbhtB9VDQnKySAsmWhpyP0TiqV3TrluR8FIrfcC0Qo1G1g4HA/JSFMpJ8ACVCE4BFmdYddGWap2Qa57oBcWkC7OQx2xj4q/ttpFNhcdixNarfc5xzJlQ2N8IZK2NfKyc+3zPg1PM1Ht8z4L/ADNXKFBtfuJ8XX9H3Ovb5nwanmaj2+Z8Gp5mrlCNr9w+Lh9H3Ovb5nwX+ZqPb5nwX+Zq5QjY/cPi4fR9zr2+Z8Gp5mo9vmfBf5mrlCNj9w+Lh9H3Ovb5nwX+ZqPb5nwX+Zq5QjY/cPi4fR9xRr8z4L/M1L7fM+C/zNXKEmx+4fFw+j7nXt8z4L/M1J7fM+C/zNQkRsfuHxcPo+517fM+C/zNR7fM+C/zNXKEux+4fF1/R9zr2+Z8F/maj2+Z8F/mauUI2P3D4uH0fc69vmfBf5mo9vmfBf5mrlCNj9w+Lh9H3Ovb5nwX+ZqPb5nwX+Zq5QjY/cPi6/o+517fM+C/zNU7Rf2gU31GMex7A4xecQQ0nKeEqvQlimnnIj1UPo+56DKVZbQOli1wpuMtOAn8J2eC1AKtp5HQmprKM/rPavdYOZ5f56LPqZpirer1OBjpgoarvkpWSzJghCEhGCEIQAIQhAAhCEAC5c4AEkwBiScABvK6WI1t06arjRpmKbT3yPxO/LxA3b+SSTwTU0u2WEStLa7QS2zgH/8ARwMf6W7eZWdtGmK1T3q7jwDnNHQABOaJ0FWtJ/oU5Aze73RzccPABWuldRKtns761SpTNy6S1rTtcB72GU7tirOeTbr08ILsjP0tI1Wnu1KgPB7v3VtYdcq9MxU/qDjg7wI+qoroyOCW8RniOo8ChNodOmE1ho9I0bptlds0zlm04ObzH1VgytK8tstqdReKlIwR/kO3gr0DRukBXpte3bmNxGYU8ZZMXVad0vK4LZCbpPkck4nlUEIlCBQQhEoAEIQgAlbfR9q7Skx28Y8xgfmsQtJqvXlj27iCOR/6UkH3J6JYlgz9pdL3ne53qU2hxxKRMIGKhIhIAqEiVAAhCRACoSIQBXaxaR7CzvcPeMNb+p2E+Ak+Cy2p2rP3x5dUnsaZ7297jjdB9T+6sde6ndojZNRx5taAPUrX6A0SKVjpUsReZL4JaS54l3eGIOMSNyrXS7m5oK0q8+5Z0aDWNDWANa0QGgQAOATOlLEK9GrSP42ObyJGB8DCb0Zo6hSvfd2saCQHBh7sjeAYvY4nPepqqvk0V3PCrRRLSQ4Q5pLXDc4YH0+Sba+OW0LefaBqf2hNpptJw/qsBI/8oAOJG3rvWC7OAMZGw7+fFWE01kifZneWIxB/wgrQ6m2q7VfT2PbeHNufy9FnqeII8RzH8SrTVRpNqZGwPJ5XSnR5K2pinVJP2PQaGafUehmn1ZOejwKhIhKOFQhIkAVCRCAFVrq7XuVHTkW+hH7qpT9lq3XTwPqEqeGOi8PIyULqq2HOHE+q5SDQQhCABCEiAFQhRrRaAASTAAJJ4DNAg86qAufvCwtXT9YvcWvIBJhsAgDYMQpNDWqoPfa13+0/LD5Ju4vy6fdjKwTNd23qVN4HuucDycP3AW97RppNkmHMAwzgt2HkVg6umqNopvp1JZeEYiQDsMjjC0mpukRWswpuIL6MU3YgyB7jhwLR8iq9y75NDQ7ox2WLA1qPqbT0bTrNpVX1BVeHEvAEXQQAANuOJ24LSpWMyAUkaLfsA6hRYnY213LrcIduDL66ar//ACNlNDtXUu+x94C8DdnBzZEjHfmAqqrqDQfSp06bnMqMYxheQCKha0C89m8xmI8Vt6tEsMOzTcJNzitrFSi/mPINMarVrG5hqXS1zoDmumTnkcRgp+pVi/8Asqn9DfVx9B1UnX7SnbWhlGnj2WHOq+BHgI8ZVzYbIKVNjG5NEcztPiVPUs92ZfULdkNq8k2zjNPLljYAXSsmMgQhCBQQhIgBUJEqABK1cp6y07zo4H1CAFtzIq1Bue/1KZlTdNsi0VOJB6gFQkr5Fl2bCUIQkECUShCAG6z4HNV2tdEU7ITMOc5g5g4kDwHyUuq7ErEaZ0o6vUMuJY0kME4AZTG8wo557YNDp0Izm21wNWLSHZgi61wOc5qSbRZ3+8wsO8fx+yrEIyb+CZR0f2tdlKgb18tAJG/M8gMfBb632Rlnq0vu8MdRYKZdsqDMtqDbjjOYPRVmoWjxSpVrY8ZAspTtJwc7rA8yee8kknEkz1UignHuV5Vytl2eEjT2S2Co0EYEjLd+6t2aWMYiTvlYqwvxLTzH1+inh5/M7qqbcqpNJkllSfZlzVq3iS5Y7WvXYUQadAEvOBqXTdZvuk+875c1Kt9pJ7sk78egUUO34jcnQp3LcxZwmoZgv8GC0ZaWsrsc8yBUDic9/e44kFeiWV4fBEwccQRhyOKabZmAyGNneGiesKVZ9qnjHac1qbldJdsND8olCE8gCUSkJXLaoKBDpLKEIFCUShCACVY6CoX6jh/YfVqrld6rM79Q7mgdT/CdHux9azJDOstOK072tPSR9FVK+1qp403cHD0P1VCiXItqxNiJZQhIRiSglKuahwKBCi1ht3Z0SB7z+6OX4j09VjVtNK6FFcglxaQIGRHRUNp1aqs90B4/tOPQqNmzoLqYV7c9ypUnR1hdXq06bPee4AcN5PACT4JmpSLTDgWncRB+a3P2e6LFNlW11BkC2nP+4jmYb1RFZZp22qEHIttMBtNtKz0vcpNE8428dv8AqVU5Sa1QuLnHMkk8yoqmzkq9P1Duk14X5kA4iCMwZHP9v3U+ppdlwXR3z+EzDTtJ3j1Vc/JN9oo7KY2NN+DSsWX3HR/2d5XULhhTtNsqXgLLFXW5y8BTqQn2ujJRyxDXwmtZ4MnUaKGqXq0vv+fcmi0b0ptG5QxVxG6QrnT1M9iBSLWm83EtmBBxDRGKrW3enOMMclCfT7K4OU2iDZ3tdUDXkSQSBviJ8MU7b6gJaGxI3eirrNZAyTJc4+892Lj+w4DBS6NPan7cy3FVXJVupLnyPpEqFIRiShKhACLSaqs7lQ73AdB/Kzi1erbIoc3OP0+ifDkmoXzDetFOaTTuf6grMLX6fZNnfwunoQsglnyLevmEXFSrCcUR5kkqNvBXfshXVzmTCiVLYTl803Wq3jwTa5nW9SlKW2p4Xv7nZdN6LCEFZesyfjwhzt3b1Kpl0C80gHIwYPioKnaL0kaToJlhzG7iFW0usshYt0ngva3ptNtTUYLP6BVoteIcA4biJT1K19wUWEXWwAwRI3DDHarG3aPBF+nzIG0bwqNlii0UqzJlr2FzR+IAiY4wuqVmVlHC202VS9OT/ovdJavOpUi+8HQ2ThA4wZx/hUj8hyWk1i0zTewNp4zi4wRhuM7Zz5LK1nNwxIHirHbPYvaGKWpWzhI6NXiuLw3BcFrYmcEBrTOOScdH3HRUCcdVuRhMqKA07U46rce1wM3C0gHESMcVLTGMp4lwZuvbajCXDHLJVJmeitbHo81L5bdF1smTEjgqz7z2tQvdm/EQIGGEdIT1OqS524QPGJPqOiL3BTxH8ZT0urr085R4zjwK6kAglKTKRVXhvJm6y2NlrcG8fqzumySpC4o5JxBXSwCRKhA4RCVCABbLQrIoU+U9SSsatzYGxSpj+xvoFJXyWNPyzjSjJo1R/Y70lYlbq2D+nU/S/wBCsKlsF1HKEdkeRVfaXQ3mrAqttQwHNZ+tbVEmvYk6dGMtXWpcZIqF04ZclzC4po9IT7BCITVotLabS5xgAE8TAkxvK8/09rw6uwNoh9LE3iHYluF0AjLbPIK7pNDbqX8vHuV79VClfNz7HuOiGvFJoeIIy/TsncmgxlN1QSBkeTTl4SD0Xz5U1ktTuzLrRWJp+4TUdLcZwM796eGt9slx+8VSXGSS690nLkF1leilCO3ccvdZvlvS7ntFqrB15wyIJHKFWsqmGgCSROKoNVddRartCo0ioGYuwuvu5wB7pj6rRGzNw4cVajHb2Y3p9Eo7py5bGLbW7CjUqEXroLiBtjMBYi2a+VXE9mxjJGZlxjlgFubVY2PY5jgS1wIMGDBEHFZ6raNF2R7mOouLxE3mGocRIguMdEjffGTRlPb2Ucv9DO2TTFqtBIa+q50tgMnDPANaN8L0fSehLXabNZ32Zhp1QafatLuyiW96/MYBwy4qrsX2jWRndZTqkBpLWhrWCW94Y3sMl6FojTYdZG2iozsxUYarhJeWsxIOQxu45JYpcZKmonY1GThjD8lCyxFzg10Nc047YIwcPULurYzT2zJcZ5mYUfRml21Q6sx5qt7SsL5aGF0EnFoywI/hSrbpVjrjRMuJgkQJAm7zgz4FVZSxPPgw5UQjCcZ9pp8DKE250rlY93WYwnthHK9yWrpjlHMnh+w+10ZJwV96ihy7D1Y03Vare0vlf2Irun219490TGOlKo1N8FSlrplBPIIQhA4FsNB2q/Rbvb3T4ZfKFj1bau2y494ORE+IIH1T4PDJaZbZGltI7j/0u9Fg4W9r+679LvRYMJ1hJqPAKurVW4jPkp1ZstIGZBVQRhyJn6LE6lqZ1YjFdmanSNDXqG5ybzFrGP8AZx2gOG0YH6JS6cB/hR92lwcDjERv4TvXNa0EMcZODXHDHITltWDbUltcOGl/h+x19du5yT5X5k8017tV+2OAJNxrWkHANcMXAdc/2WegRxXdWs6o5znuJc6SXHElcASu6or9KuMPZHMXT3zcvcRK50pEpGSmIhAV7Voepes9AklxNOnJOBJuiSRvXiwOa9T1I0j2tkZM9yWEnbdxkHdBHRR2eC1p5YkXtfCOJAHEnILMaxar0HudXtFrbQkNAaWXiYEd0B0uPIKVrVrE2ztpEd515xDd5a0gTwlwPgvM7fb316hfVcXOO07OAGwcFE6ct57Es7lB5jyXVGyWQVBdthgH3nWd7QRkdpjxWq1e1isNiFRotDqnaC68FjywtxwADcMyvM5Qn+jEr3aiy2GxvH7HvFk07Y61IU7K5hBnuMF2IiZbAgx9dym2DR19xJ90QTzAiB4BeBaP0g+hUZUpGHNMg5jiCNoO5e0asa7U7TYnEC7WBuvpj8zph4n8BAPSFT1GmbrcIrOSn6blqFZJ+CwtdovGGiGj3QPXmUwkY8EAjalXB27t73cmqCEShRAdscptPIKACp1E4Lr+kXuypxl4/wBHPa+pQtyvJ2iEIWwUAU7Q9K9UMflPq1QZV3qtTl9Q7mgdT/CdFdx9azJF/a6gbTeTkGuJ5AFYHt2/mb5h+63ekKQfSqNdk5paYzgiDj4rJ+xNm3P85RbLDL8qoz/5PBA7dv5m9Qole64yCAeYx5hXXsTZtz/OUjtSbPBgPBg43pjwVS2KsjiSyPpgqZqUJtP9jOxid23aBtkFU2mqh+51XU3XSKZIcNgGfylXWtGihZKTGteSXucMohoEnacZI+ap9HVLzH0zGTonEQRGW3H1S9N6bKuqVs12b7L9F5Ok+Lja1CL5XP6nkhGXGUAwpFvsT6FV1N8XmHGMthBHDEKPEz1+f8rUMdrDwxESlafr6JECDlOni2/LWk+9E5ZkZTC3WgtP0KbGWWm573S4NeWBrS4kuAAJkCcBgs/V0o6ro9tIU3f0XtJqAS24b0AnY68W81RMmREzIiM52RxTY95Jvwx3HBO0xpB1V4vOLgwQJ4mT8/RQE9babm1Hip74cb36tqZT3z3GrsK1pJgZocwjMEc0i6rVS4yeHyEJAOVeamaYFltlN75uOD2PDReMOaQCG7SDBVGn7BZjUq02AwXOaAd0nNI47ltfkVPBv7X9oTKFZ1MUi9oOLg8AgnEiIgkZZ7CtTozSTLRSbUpGWu8CCMwRsIXilooGm9zHCC0kHmMF6V9nFjeyyvc8ECo+8wH8t0C9yJHyXNda0VMIO6PaWf5J6ptvBq0IQuTLAKZSrNAHeb1Cd0XoUVw7tJuZYGJPPcpnsTZtz/OV1PSK5V1OT8mXrIQsksvggdu38zfMP3R27fzN8wU/2Js25/nKPYmzbn+cra3Mp/DV/U/4IHbt/M3zBabVUdyo4bXAdB/KqPYmzbn+crR6CsDaFLs6c3QTEmTjicVJXJuQKmEHmLyTLZ7h8FXqytDZaVWJLeSQEqRCiA8++0K03rQxn5KY6uJPoGrMU6haQRmFaa2V79trnc4N8rQ36FVC6nTxUaYp+xZhlYwJpzQFO3NNQEtrNZAEi6YktBnZJOPFefWmxvpGKjXMOPvAid/Neh6StYoUnOjHAAbyf8J8FjqtrvklxeTnN8fLu4LNjWptuPBL1DURoaTWZ+SmUrR9h7Z90vZTABJe8w0R6ngpzQw7p/uaGnwe36pu22Yugg4A3SDALZO2M9uPBK6GvJnx10ZdsdzZs0rTp2ZlGke1AYG3nDukbTBzVJorQ9P7xTMZOmJwkAkYcwla2AAMguXlZlMmrM/qdVqK66NO245f/ZXa0WUivVfsLyDwKpVq+yLxdi8XGIznDJRrVqVXEFjDiciQYniDh4q3KWXlnPwnnsZ1ClW3RVWgf6tNzOJGB5OyKjBhJAAMmIG0zlCSM4yWUyZxaeGhFr/sw0Z2tuvFpLadK0uGH4xSIaOJ709FTaF1Zq2qqGAFjbwD6jwQ1mOM7SRuC9d0dZKVhJp2YS2nT7NtSRL3vcHV6pjabrGjcGckz1U5Yi+/+hlmYRy0NjV+zOpNe6zMfXlxc5wg4ExM4ExGfVct0vSDrjnCm8R3H908InAjiJCs6NS8JhZjXNlOoabSJe3EkbGn8J54H/tVuqdMp1EfVbaf54Kuk1dkrfTa/wDC/qvDWuccA0EkwcAMSp2rFGjbGdo195oJBZBDsD+KchllvXn7q9R4F57iAABecYww25pKNV1MhzKha4ZFpcD1CxaemUVvMsy/c1ZKxrGcHtzGBoAAgDIDJKs/qXp51qontDNSmQ1xiLwIlriN+BHgtAtZYS7GXOLi8MEIQlGgp9ib3eZUFrZMBWtNkABTVLvkBYVdaaN08DkrFcVaYcIKlnDcgKxELurRLTj1TZKq474A8e0nVvV6zt9SoeriowS1D3jzPqkXXJfLgsor9Y6FSs+nSpNc8wXEAZbBO7JyrKmqlpaJNJ3yXqOjLOG02kDFwBJ2mcR0lS1Rrjtjgx9df618prj+jxGvZnUzD2lp4ghONdN3+5pafCY9G9F6xprRjKtN15oJAnLOMwf3XmOmLD93qNu+6e83qJB+XVPKaOrBVvNg5jDw2J+oFX6Nd3iN49P8KsXDBYl8dl3Y7zRWPU9Pw+Umv4OrLaTTLXtza6flktdZ9K9tTv0hkYc0jEHhvWM/D4/RbHQVmuUGb3d4+OXyhV9dq1pYKWM5fBl6PTfETcc4wPgsrsc17QQfeaRIOOcJt+hqJqsq9m2+wANIwgDAYDDDZuVgwAYwJ3wu7/LoFSloPX/+tcnBSXH7lxa70X6co7sPn9iHarVcyxdu3cSrTVrRD7QSahhoInKeQHFQ302kzdF7erTVq29nVIJwe0g8wJH16p3rV6KUNNBc8sjlXPVVyvb48DtYC86MBJjgJwXn9pq9pVe47XOPh/0FqNLawUqTSC8F7gQGtIcZOAJjIY7VkaLZIG/Ba+umvlgmZnTK2t05IUy45eA2DdyXYsjt3zU+nTAwC7ujf0Cz8GtuND9m7hTfXa8gF4p3RPvXb8xykdVvl5FTq3HNc2ZaQQeIMr1qm+8Ad4B6iU5FDUR+bPudoQBKmWeyRi7Pcnxi5FYWx2eMTnsUpIhW4xwsAKhCE4DlzQcCodaw53einJE1xTA8EtlmdTe5tRrmmTg4EH5phe92uw06rbtVjXjc5od65LM6R+zWzVJNO/SP9pvN8rvoVqw1seJIl3mfs1UOY0tOEDwwyTqbtH2e2qiZovZUHAmm7ocPmoxpWulhVs9Q8Q0n/cyQl3xfDMayicXwSLV7j/0u9F51rXSmkx250eBB/YLZ2/STrhaabmTmXAjDosZrJaA5gY0XjeBMYxH1SOSXLI4VTm8RTf8AgzDKhaZYJdsETKeGnY95mPOPkQu7JZXXgSCAN+CsiwHMA+CzdTZXv7rJ1XSdJqfRe2Tj34a/sLNTv3Wj8Tmjqt5g0YbMAshoKnNdg3OJ6NcVraqwNdFX6qup8c/n8FjSt0UWWLnOBWVozURtBwq3+0ddkm7j0zhPpFuxSisIxnJt5Y6+tOSSrTFRjmnJwIPIiE2naWSxusVJ1K3ymavS7WrHX4aK9mpVGjTe+XVHBji2YaAYkGBt5lVNA95vMLd2YX2AROBBHyVVW1FqHGzte4zg1wgR+rLqtSdXqVQsrXbBnUaj07Z12vvkq0LU2P7O7S/37lMcXXj0bh81f2D7N6LYNV76h3DuN+WPzUCrky47oLyec06RcQGgknIAST4BeuaHsbzQo3xdPZ05BzBDQIIU6w6JpUBFKm1nIYnm7MqXCmjSlyVLbd/gbpUA3LqnUJFMlghFQhCUBEIQgAQhCABCEJAEJQkQlEXkHNBzE88VXVtXrNUm/Z6JnfSZPWEiEMWLafYg1/s+sDpmzMH6S9n/AKuCz1v1GsbZu0Y/8lX/AJIQmOK9i1XdZ9T/AJZX2TVazU6gcynBF7G/UOzcXJ+26PYGEhuI4u/dCFQsivioPHj+yRSfpSWfJSkYqdZLK12Y+ZQhaRRNNorV2g8i8yf9b/8AktBS1cs7Pdos8Re+bpQhNkk1hiptcE2nRa0Q1oA4AD0XYQhLHga+ToIQhKKCEIQAIQhAAhCEAf/Z"/>
          <p:cNvSpPr>
            <a:spLocks noChangeAspect="1" noChangeArrowheads="1"/>
          </p:cNvSpPr>
          <p:nvPr/>
        </p:nvSpPr>
        <p:spPr bwMode="auto">
          <a:xfrm>
            <a:off x="63500" y="-1571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35844" name="Picture 4" descr="http://t0.gstatic.com/images?q=tbn:ANd9GcQKWQ_MW2hdj5TldDF1M7dJ4rqWWjEHI9tAFbiP-MTJ94q-35Ok"/>
          <p:cNvPicPr>
            <a:picLocks noChangeAspect="1" noChangeArrowheads="1"/>
          </p:cNvPicPr>
          <p:nvPr/>
        </p:nvPicPr>
        <p:blipFill>
          <a:blip r:embed="rId2"/>
          <a:srcRect/>
          <a:stretch>
            <a:fillRect/>
          </a:stretch>
        </p:blipFill>
        <p:spPr bwMode="auto">
          <a:xfrm>
            <a:off x="269032" y="147638"/>
            <a:ext cx="8605946" cy="1927873"/>
          </a:xfrm>
          <a:prstGeom prst="rect">
            <a:avLst/>
          </a:prstGeom>
          <a:noFill/>
        </p:spPr>
      </p:pic>
      <p:sp>
        <p:nvSpPr>
          <p:cNvPr id="6" name="TextBox 5"/>
          <p:cNvSpPr txBox="1"/>
          <p:nvPr/>
        </p:nvSpPr>
        <p:spPr>
          <a:xfrm>
            <a:off x="269032" y="2075511"/>
            <a:ext cx="8605946" cy="2862322"/>
          </a:xfrm>
          <a:prstGeom prst="rect">
            <a:avLst/>
          </a:prstGeom>
          <a:noFill/>
        </p:spPr>
        <p:txBody>
          <a:bodyPr wrap="square" rtlCol="0">
            <a:spAutoFit/>
          </a:bodyPr>
          <a:lstStyle/>
          <a:p>
            <a:endParaRPr lang="en-US" sz="2000" b="1" dirty="0" smtClean="0">
              <a:latin typeface="Arial Black" pitchFamily="34" charset="0"/>
              <a:cs typeface="Aharoni" pitchFamily="2" charset="-79"/>
            </a:endParaRPr>
          </a:p>
          <a:p>
            <a:r>
              <a:rPr lang="en-US" sz="2000" b="1" dirty="0" smtClean="0">
                <a:latin typeface="Arial Black" pitchFamily="34" charset="0"/>
                <a:cs typeface="Aharoni" pitchFamily="2" charset="-79"/>
              </a:rPr>
              <a:t>Denton Creek is proud to be a school where 100% of our educators and paraprofessionals are Highly Qualified!</a:t>
            </a:r>
          </a:p>
          <a:p>
            <a:endParaRPr lang="en-US" sz="2000" b="1" dirty="0" smtClean="0">
              <a:latin typeface="Arial Black" pitchFamily="34" charset="0"/>
              <a:cs typeface="Aharoni" pitchFamily="2" charset="-79"/>
            </a:endParaRPr>
          </a:p>
          <a:p>
            <a:r>
              <a:rPr lang="en-US" sz="2000" b="1" dirty="0" smtClean="0">
                <a:latin typeface="Arial Black" pitchFamily="34" charset="0"/>
                <a:cs typeface="Aharoni" pitchFamily="2" charset="-79"/>
              </a:rPr>
              <a:t>It is going to be an AMAZING year</a:t>
            </a:r>
            <a:r>
              <a:rPr lang="en-US" sz="2000" b="1" dirty="0">
                <a:latin typeface="Arial Black" pitchFamily="34" charset="0"/>
                <a:cs typeface="Aharoni" pitchFamily="2" charset="-79"/>
              </a:rPr>
              <a:t> </a:t>
            </a:r>
            <a:r>
              <a:rPr lang="en-US" sz="2000" b="1" dirty="0" smtClean="0">
                <a:latin typeface="Arial Black" pitchFamily="34" charset="0"/>
                <a:cs typeface="Aharoni" pitchFamily="2" charset="-79"/>
              </a:rPr>
              <a:t>as we all work together as One Team with Endless Possibilities!</a:t>
            </a:r>
          </a:p>
          <a:p>
            <a:endParaRPr lang="en-US" sz="2000" b="1" dirty="0">
              <a:latin typeface="Arial Black" pitchFamily="34" charset="0"/>
              <a:cs typeface="Aharoni" pitchFamily="2" charset="-79"/>
            </a:endParaRPr>
          </a:p>
          <a:p>
            <a:r>
              <a:rPr lang="en-US" sz="2000" b="1" dirty="0" smtClean="0">
                <a:latin typeface="Arial Black" pitchFamily="34" charset="0"/>
                <a:cs typeface="Aharoni" pitchFamily="2" charset="-79"/>
              </a:rPr>
              <a:t>Shannon Edwards</a:t>
            </a:r>
          </a:p>
          <a:p>
            <a:endParaRPr lang="en-US" sz="2000" b="1" dirty="0" smtClean="0">
              <a:latin typeface="Arial Black" pitchFamily="34" charset="0"/>
              <a:cs typeface="Aharoni" pitchFamily="2" charset="-79"/>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973551" y="4086655"/>
            <a:ext cx="2315737" cy="1736803"/>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31727" y="4937833"/>
            <a:ext cx="3233065" cy="1771250"/>
          </a:xfrm>
          <a:prstGeom prst="rect">
            <a:avLst/>
          </a:prstGeom>
        </p:spPr>
      </p:pic>
    </p:spTree>
    <p:extLst>
      <p:ext uri="{BB962C8B-B14F-4D97-AF65-F5344CB8AC3E}">
        <p14:creationId xmlns:p14="http://schemas.microsoft.com/office/powerpoint/2010/main" val="7983304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 Schedule</a:t>
            </a:r>
            <a:endParaRPr lang="en-US" dirty="0"/>
          </a:p>
        </p:txBody>
      </p:sp>
      <p:sp>
        <p:nvSpPr>
          <p:cNvPr id="3" name="Content Placeholder 2"/>
          <p:cNvSpPr>
            <a:spLocks noGrp="1"/>
          </p:cNvSpPr>
          <p:nvPr>
            <p:ph idx="1"/>
          </p:nvPr>
        </p:nvSpPr>
        <p:spPr>
          <a:xfrm>
            <a:off x="1043492" y="1421176"/>
            <a:ext cx="7024742" cy="4869455"/>
          </a:xfrm>
        </p:spPr>
        <p:txBody>
          <a:bodyPr>
            <a:noAutofit/>
          </a:bodyPr>
          <a:lstStyle/>
          <a:p>
            <a:r>
              <a:rPr lang="en-US" sz="1600" dirty="0" smtClean="0"/>
              <a:t>8:00 – 9:30     Class 1: 5A-Science, 5B-Math, 5C LA/Social St.</a:t>
            </a:r>
          </a:p>
          <a:p>
            <a:r>
              <a:rPr lang="en-US" sz="1600" dirty="0" smtClean="0"/>
              <a:t>9:30 – 10:35   Class 2: 5A-LA/Social St., 5B-Science, 5C-Math</a:t>
            </a:r>
          </a:p>
          <a:p>
            <a:r>
              <a:rPr lang="en-US" sz="1600" dirty="0" smtClean="0"/>
              <a:t>10:35 – 11:30  Specials (Friday 11:10-12:00)</a:t>
            </a:r>
          </a:p>
          <a:p>
            <a:r>
              <a:rPr lang="en-US" sz="1600" dirty="0" smtClean="0"/>
              <a:t>11:30 – 12:00  Class 2: Continued</a:t>
            </a:r>
          </a:p>
          <a:p>
            <a:r>
              <a:rPr lang="en-US" sz="1600" dirty="0" smtClean="0"/>
              <a:t>12:00 – 12:40  Homeroom/Guidance/Library/Class meetings</a:t>
            </a:r>
          </a:p>
          <a:p>
            <a:pPr marL="0" indent="0">
              <a:buNone/>
            </a:pPr>
            <a:r>
              <a:rPr lang="en-US" sz="1600" dirty="0"/>
              <a:t> </a:t>
            </a:r>
            <a:r>
              <a:rPr lang="en-US" sz="1600" dirty="0" smtClean="0"/>
              <a:t>                          Begin Class 3</a:t>
            </a:r>
          </a:p>
          <a:p>
            <a:r>
              <a:rPr lang="en-US" sz="1600" dirty="0" smtClean="0"/>
              <a:t>12:45-1:15 – Lunch</a:t>
            </a:r>
          </a:p>
          <a:p>
            <a:r>
              <a:rPr lang="en-US" sz="1600" dirty="0" smtClean="0"/>
              <a:t>1:15 – 1:45 – Recess</a:t>
            </a:r>
          </a:p>
          <a:p>
            <a:r>
              <a:rPr lang="en-US" sz="1600" dirty="0" smtClean="0"/>
              <a:t>1:50 – Class 3: 5A-Math, 5B-LA/Social St., 5C-Science</a:t>
            </a:r>
          </a:p>
          <a:p>
            <a:r>
              <a:rPr lang="en-US" sz="1600" dirty="0" smtClean="0"/>
              <a:t>2:55 – Bus Bell</a:t>
            </a:r>
          </a:p>
          <a:p>
            <a:r>
              <a:rPr lang="en-US" sz="1600" dirty="0" smtClean="0"/>
              <a:t>3:05 – Dismissal Bell</a:t>
            </a:r>
          </a:p>
          <a:p>
            <a:endParaRPr lang="en-US" sz="1600" dirty="0" smtClean="0"/>
          </a:p>
          <a:p>
            <a:pPr marL="68580" indent="0">
              <a:buNone/>
            </a:pPr>
            <a:r>
              <a:rPr lang="en-US" sz="1600" dirty="0" smtClean="0"/>
              <a:t> </a:t>
            </a:r>
            <a:endParaRPr lang="en-US" sz="1600" dirty="0"/>
          </a:p>
        </p:txBody>
      </p:sp>
    </p:spTree>
    <p:extLst>
      <p:ext uri="{BB962C8B-B14F-4D97-AF65-F5344CB8AC3E}">
        <p14:creationId xmlns:p14="http://schemas.microsoft.com/office/powerpoint/2010/main" val="6815662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536731"/>
          </a:xfrm>
        </p:spPr>
        <p:txBody>
          <a:bodyPr>
            <a:normAutofit fontScale="90000"/>
          </a:bodyPr>
          <a:lstStyle/>
          <a:p>
            <a:r>
              <a:rPr lang="en-US" dirty="0" smtClean="0"/>
              <a:t>Special </a:t>
            </a:r>
            <a:r>
              <a:rPr lang="en-US" dirty="0" smtClean="0"/>
              <a:t>Events</a:t>
            </a:r>
            <a:endParaRPr lang="en-US" dirty="0"/>
          </a:p>
        </p:txBody>
      </p:sp>
      <p:sp>
        <p:nvSpPr>
          <p:cNvPr id="3" name="Content Placeholder 2"/>
          <p:cNvSpPr>
            <a:spLocks noGrp="1"/>
          </p:cNvSpPr>
          <p:nvPr>
            <p:ph idx="1"/>
          </p:nvPr>
        </p:nvSpPr>
        <p:spPr>
          <a:xfrm>
            <a:off x="914400" y="1781299"/>
            <a:ext cx="6906409" cy="4708824"/>
          </a:xfrm>
        </p:spPr>
        <p:txBody>
          <a:bodyPr>
            <a:normAutofit fontScale="92500" lnSpcReduction="10000"/>
          </a:bodyPr>
          <a:lstStyle/>
          <a:p>
            <a:pPr marL="0" indent="0">
              <a:buNone/>
            </a:pPr>
            <a:r>
              <a:rPr lang="en-US" sz="1700" b="1" dirty="0" smtClean="0">
                <a:solidFill>
                  <a:srgbClr val="FF0000"/>
                </a:solidFill>
              </a:rPr>
              <a:t>A background check is needed to help with ANY activity at school!</a:t>
            </a:r>
            <a:endParaRPr lang="en-US" sz="1700" b="1" dirty="0" smtClean="0">
              <a:solidFill>
                <a:srgbClr val="FF0000"/>
              </a:solidFill>
            </a:endParaRPr>
          </a:p>
          <a:p>
            <a:r>
              <a:rPr lang="en-US" dirty="0" smtClean="0"/>
              <a:t>9/30 </a:t>
            </a:r>
            <a:r>
              <a:rPr lang="en-US" dirty="0" smtClean="0"/>
              <a:t>Special Friends Day</a:t>
            </a:r>
          </a:p>
          <a:p>
            <a:r>
              <a:rPr lang="en-US" dirty="0" smtClean="0"/>
              <a:t>10/3-5 Sky Ranch (Mon-Wed)</a:t>
            </a:r>
          </a:p>
          <a:p>
            <a:r>
              <a:rPr lang="en-US" dirty="0" smtClean="0"/>
              <a:t>10/28 Pumpkin Math with 2</a:t>
            </a:r>
            <a:r>
              <a:rPr lang="en-US" baseline="30000" dirty="0" smtClean="0"/>
              <a:t>nd</a:t>
            </a:r>
            <a:r>
              <a:rPr lang="en-US" dirty="0" smtClean="0"/>
              <a:t> Grade </a:t>
            </a:r>
          </a:p>
          <a:p>
            <a:r>
              <a:rPr lang="en-US" dirty="0" smtClean="0"/>
              <a:t>11/21-25 Thanksgiving Holiday</a:t>
            </a:r>
          </a:p>
          <a:p>
            <a:r>
              <a:rPr lang="en-US" dirty="0" smtClean="0"/>
              <a:t>12/</a:t>
            </a:r>
            <a:r>
              <a:rPr lang="en-US" dirty="0"/>
              <a:t>8</a:t>
            </a:r>
            <a:r>
              <a:rPr lang="en-US" dirty="0" smtClean="0"/>
              <a:t> Holiday Play</a:t>
            </a:r>
          </a:p>
          <a:p>
            <a:r>
              <a:rPr lang="en-US" dirty="0" smtClean="0"/>
              <a:t>12/15 Winter Holiday Party</a:t>
            </a:r>
          </a:p>
          <a:p>
            <a:r>
              <a:rPr lang="en-US" dirty="0" smtClean="0"/>
              <a:t>2/14 Valentine Party</a:t>
            </a:r>
          </a:p>
          <a:p>
            <a:r>
              <a:rPr lang="en-US" dirty="0" smtClean="0"/>
              <a:t>3/</a:t>
            </a:r>
            <a:r>
              <a:rPr lang="en-US" dirty="0"/>
              <a:t>9</a:t>
            </a:r>
            <a:r>
              <a:rPr lang="en-US" dirty="0" smtClean="0"/>
              <a:t> Open House</a:t>
            </a:r>
          </a:p>
          <a:p>
            <a:r>
              <a:rPr lang="en-US" dirty="0" smtClean="0"/>
              <a:t>3/13-17 Spring Break</a:t>
            </a:r>
          </a:p>
          <a:p>
            <a:r>
              <a:rPr lang="en-US" dirty="0"/>
              <a:t>Talent Show – Last week (optional)</a:t>
            </a:r>
          </a:p>
          <a:p>
            <a:r>
              <a:rPr lang="en-US" dirty="0" smtClean="0"/>
              <a:t>5</a:t>
            </a:r>
            <a:r>
              <a:rPr lang="en-US" baseline="30000" dirty="0" smtClean="0"/>
              <a:t>th</a:t>
            </a:r>
            <a:r>
              <a:rPr lang="en-US" dirty="0" smtClean="0"/>
              <a:t> Party </a:t>
            </a:r>
            <a:r>
              <a:rPr lang="en-US" dirty="0"/>
              <a:t>– Aquatic Center- </a:t>
            </a:r>
            <a:r>
              <a:rPr lang="en-US" dirty="0" smtClean="0"/>
              <a:t>Last week</a:t>
            </a:r>
          </a:p>
          <a:p>
            <a:r>
              <a:rPr lang="en-US" dirty="0" smtClean="0"/>
              <a:t>5</a:t>
            </a:r>
            <a:r>
              <a:rPr lang="en-US" baseline="30000" dirty="0" smtClean="0"/>
              <a:t>th</a:t>
            </a:r>
            <a:r>
              <a:rPr lang="en-US" dirty="0" smtClean="0"/>
              <a:t> Grade Graduation – Last week</a:t>
            </a:r>
          </a:p>
          <a:p>
            <a:endParaRPr lang="en-US" dirty="0"/>
          </a:p>
          <a:p>
            <a:pPr marL="68580" indent="0">
              <a:buNone/>
            </a:pPr>
            <a:endParaRPr lang="en-US" dirty="0"/>
          </a:p>
          <a:p>
            <a:endParaRPr lang="en-US" dirty="0"/>
          </a:p>
        </p:txBody>
      </p:sp>
    </p:spTree>
    <p:extLst>
      <p:ext uri="{BB962C8B-B14F-4D97-AF65-F5344CB8AC3E}">
        <p14:creationId xmlns:p14="http://schemas.microsoft.com/office/powerpoint/2010/main" val="11493269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Behavior Management</a:t>
            </a:r>
            <a:endParaRPr lang="en-US" dirty="0"/>
          </a:p>
        </p:txBody>
      </p:sp>
      <p:sp>
        <p:nvSpPr>
          <p:cNvPr id="3" name="Content Placeholder 2"/>
          <p:cNvSpPr>
            <a:spLocks noGrp="1"/>
          </p:cNvSpPr>
          <p:nvPr>
            <p:ph idx="1"/>
          </p:nvPr>
        </p:nvSpPr>
        <p:spPr>
          <a:xfrm>
            <a:off x="1043492" y="2323651"/>
            <a:ext cx="6777317" cy="3537322"/>
          </a:xfrm>
        </p:spPr>
        <p:txBody>
          <a:bodyPr>
            <a:normAutofit/>
          </a:bodyPr>
          <a:lstStyle/>
          <a:p>
            <a:r>
              <a:rPr lang="en-US" dirty="0"/>
              <a:t>Trailblazer </a:t>
            </a:r>
            <a:r>
              <a:rPr lang="en-US" dirty="0" smtClean="0"/>
              <a:t>Expectations </a:t>
            </a:r>
            <a:r>
              <a:rPr lang="en-US" dirty="0"/>
              <a:t>– Expectations of school conduct and </a:t>
            </a:r>
            <a:r>
              <a:rPr lang="en-US" dirty="0" smtClean="0"/>
              <a:t>respect</a:t>
            </a:r>
          </a:p>
          <a:p>
            <a:r>
              <a:rPr lang="en-US" dirty="0" smtClean="0"/>
              <a:t>Trailblazer Life Principles</a:t>
            </a:r>
          </a:p>
          <a:p>
            <a:r>
              <a:rPr lang="en-US" dirty="0" smtClean="0"/>
              <a:t>Positive Reinforcement</a:t>
            </a:r>
          </a:p>
          <a:p>
            <a:r>
              <a:rPr lang="en-US" dirty="0" smtClean="0"/>
              <a:t>Logical Consequences</a:t>
            </a:r>
          </a:p>
          <a:p>
            <a:r>
              <a:rPr lang="en-US" dirty="0" smtClean="0"/>
              <a:t>Conference with teacher</a:t>
            </a:r>
          </a:p>
          <a:p>
            <a:r>
              <a:rPr lang="en-US" dirty="0" smtClean="0"/>
              <a:t>Stop and Think forms – require parent signature</a:t>
            </a:r>
          </a:p>
          <a:p>
            <a:r>
              <a:rPr lang="en-US" dirty="0" smtClean="0"/>
              <a:t>Phone Call home</a:t>
            </a:r>
          </a:p>
          <a:p>
            <a:endParaRPr lang="en-US" sz="2800" dirty="0" smtClean="0"/>
          </a:p>
          <a:p>
            <a:endParaRPr lang="en-US" sz="2800" dirty="0" smtClean="0"/>
          </a:p>
        </p:txBody>
      </p:sp>
    </p:spTree>
    <p:extLst>
      <p:ext uri="{BB962C8B-B14F-4D97-AF65-F5344CB8AC3E}">
        <p14:creationId xmlns:p14="http://schemas.microsoft.com/office/powerpoint/2010/main" val="7966183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a:t>
            </a:r>
            <a:r>
              <a:rPr lang="en-US" baseline="30000" dirty="0" smtClean="0"/>
              <a:t>th</a:t>
            </a:r>
            <a:r>
              <a:rPr lang="en-US" dirty="0" smtClean="0"/>
              <a:t> Grade Discipline Plan</a:t>
            </a:r>
            <a:endParaRPr lang="en-US" dirty="0"/>
          </a:p>
        </p:txBody>
      </p:sp>
      <p:sp>
        <p:nvSpPr>
          <p:cNvPr id="3" name="Content Placeholder 2"/>
          <p:cNvSpPr>
            <a:spLocks noGrp="1"/>
          </p:cNvSpPr>
          <p:nvPr>
            <p:ph idx="1"/>
          </p:nvPr>
        </p:nvSpPr>
        <p:spPr>
          <a:xfrm>
            <a:off x="609599" y="1399142"/>
            <a:ext cx="6347714" cy="5233012"/>
          </a:xfrm>
        </p:spPr>
        <p:txBody>
          <a:bodyPr>
            <a:normAutofit fontScale="47500" lnSpcReduction="20000"/>
          </a:bodyPr>
          <a:lstStyle/>
          <a:p>
            <a:pPr marL="68580" indent="0">
              <a:buNone/>
            </a:pPr>
            <a:endParaRPr lang="en-US" dirty="0"/>
          </a:p>
          <a:p>
            <a:pPr marL="68580" indent="0">
              <a:buNone/>
            </a:pPr>
            <a:r>
              <a:rPr lang="en-US" sz="2500" b="1" dirty="0"/>
              <a:t> </a:t>
            </a:r>
            <a:r>
              <a:rPr lang="en-US" sz="3400" b="1" dirty="0" smtClean="0"/>
              <a:t>The </a:t>
            </a:r>
            <a:r>
              <a:rPr lang="en-US" sz="3400" b="1" dirty="0"/>
              <a:t>5</a:t>
            </a:r>
            <a:r>
              <a:rPr lang="en-US" sz="3400" b="1" baseline="30000" dirty="0"/>
              <a:t>th</a:t>
            </a:r>
            <a:r>
              <a:rPr lang="en-US" sz="3400" b="1" dirty="0"/>
              <a:t> grade discipline plan is based on our Trailblazer Expectations and the Love and Logic philosophy we promote at Denton Creek.  Our goals are to build positive relationships with our learners, share control in decision making, and use logical consequences related to their actions.  We hope to help them grow from their mistakes and become responsible, confident adults.</a:t>
            </a:r>
            <a:endParaRPr lang="en-US" sz="3400" dirty="0"/>
          </a:p>
          <a:p>
            <a:pPr marL="68580" indent="0">
              <a:buNone/>
            </a:pPr>
            <a:r>
              <a:rPr lang="en-US" sz="3400" b="1" dirty="0"/>
              <a:t> </a:t>
            </a:r>
            <a:endParaRPr lang="en-US" sz="3400" dirty="0"/>
          </a:p>
          <a:p>
            <a:pPr marL="68580" indent="0">
              <a:buNone/>
            </a:pPr>
            <a:r>
              <a:rPr lang="en-US" sz="3400" b="1" dirty="0"/>
              <a:t>Each case will be handled individually, and the learners will be involved in finding the appropriate consequence for their actions.  If more encouragement is needed, they will be asked to reflect by completing a Stop and Think form and have it signed by their parent.  With more serious situations, the teachers will notify their parents by phone.</a:t>
            </a:r>
            <a:endParaRPr lang="en-US" sz="3400" dirty="0"/>
          </a:p>
          <a:p>
            <a:pPr marL="68580" indent="0">
              <a:buNone/>
            </a:pPr>
            <a:r>
              <a:rPr lang="en-US" sz="3400" b="1" dirty="0"/>
              <a:t> </a:t>
            </a:r>
            <a:endParaRPr lang="en-US" sz="3400" dirty="0"/>
          </a:p>
          <a:p>
            <a:pPr marL="68580" indent="0">
              <a:buNone/>
            </a:pPr>
            <a:r>
              <a:rPr lang="en-US" sz="3400" b="1" dirty="0"/>
              <a:t>Please contact us at any time for clarification or with situations we may not be aware of.  Thank you for your support.</a:t>
            </a:r>
            <a:endParaRPr lang="en-US" sz="3400" dirty="0"/>
          </a:p>
          <a:p>
            <a:pPr marL="68580" indent="0">
              <a:buNone/>
            </a:pPr>
            <a:r>
              <a:rPr lang="en-US" sz="2500" b="1" dirty="0"/>
              <a:t> </a:t>
            </a:r>
            <a:endParaRPr lang="en-US" sz="2500" dirty="0"/>
          </a:p>
          <a:p>
            <a:endParaRPr lang="en-US" dirty="0"/>
          </a:p>
        </p:txBody>
      </p:sp>
    </p:spTree>
    <p:extLst>
      <p:ext uri="{BB962C8B-B14F-4D97-AF65-F5344CB8AC3E}">
        <p14:creationId xmlns:p14="http://schemas.microsoft.com/office/powerpoint/2010/main" val="5754762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679950"/>
          </a:xfrm>
        </p:spPr>
        <p:txBody>
          <a:bodyPr>
            <a:noAutofit/>
          </a:bodyPr>
          <a:lstStyle/>
          <a:p>
            <a:pPr algn="ctr"/>
            <a:r>
              <a:rPr lang="en-US" b="1" dirty="0" smtClean="0"/>
              <a:t>Classwork &amp; Homework</a:t>
            </a:r>
            <a:endParaRPr lang="en-US" b="1" dirty="0"/>
          </a:p>
        </p:txBody>
      </p:sp>
      <p:sp>
        <p:nvSpPr>
          <p:cNvPr id="3" name="Content Placeholder 2"/>
          <p:cNvSpPr>
            <a:spLocks noGrp="1"/>
          </p:cNvSpPr>
          <p:nvPr>
            <p:ph idx="1"/>
          </p:nvPr>
        </p:nvSpPr>
        <p:spPr>
          <a:xfrm>
            <a:off x="1043492" y="1795749"/>
            <a:ext cx="7024742" cy="4439797"/>
          </a:xfrm>
        </p:spPr>
        <p:txBody>
          <a:bodyPr>
            <a:normAutofit/>
          </a:bodyPr>
          <a:lstStyle/>
          <a:p>
            <a:r>
              <a:rPr lang="en-US" dirty="0" smtClean="0"/>
              <a:t>DCE 5</a:t>
            </a:r>
            <a:r>
              <a:rPr lang="en-US" baseline="30000" dirty="0" smtClean="0"/>
              <a:t>th</a:t>
            </a:r>
            <a:r>
              <a:rPr lang="en-US" dirty="0" smtClean="0"/>
              <a:t> Website </a:t>
            </a:r>
            <a:r>
              <a:rPr lang="en-US" dirty="0"/>
              <a:t>- </a:t>
            </a:r>
            <a:r>
              <a:rPr lang="en-US" dirty="0">
                <a:hlinkClick r:id="rId2"/>
              </a:rPr>
              <a:t>http://dentoncreek5thgrade.weebly.com</a:t>
            </a:r>
            <a:r>
              <a:rPr lang="en-US" dirty="0" smtClean="0">
                <a:hlinkClick r:id="rId2"/>
              </a:rPr>
              <a:t>/</a:t>
            </a:r>
            <a:endParaRPr lang="en-US" dirty="0" smtClean="0"/>
          </a:p>
          <a:p>
            <a:endParaRPr lang="en-US" dirty="0" smtClean="0"/>
          </a:p>
          <a:p>
            <a:r>
              <a:rPr lang="en-US" dirty="0" smtClean="0"/>
              <a:t>Planners, Red/Green Folders, Friday Folders</a:t>
            </a:r>
          </a:p>
          <a:p>
            <a:r>
              <a:rPr lang="en-US" dirty="0" smtClean="0"/>
              <a:t>Digital Portfolios</a:t>
            </a:r>
            <a:endParaRPr lang="en-US" dirty="0"/>
          </a:p>
          <a:p>
            <a:r>
              <a:rPr lang="en-US" dirty="0" smtClean="0"/>
              <a:t>Make </a:t>
            </a:r>
            <a:r>
              <a:rPr lang="en-US" dirty="0"/>
              <a:t>up </a:t>
            </a:r>
            <a:r>
              <a:rPr lang="en-US" dirty="0" smtClean="0"/>
              <a:t>work – Have same number of days to make up work as missed days</a:t>
            </a:r>
            <a:endParaRPr lang="en-US" dirty="0"/>
          </a:p>
          <a:p>
            <a:r>
              <a:rPr lang="en-US" dirty="0" smtClean="0"/>
              <a:t>Report </a:t>
            </a:r>
            <a:r>
              <a:rPr lang="en-US" dirty="0"/>
              <a:t>Cards </a:t>
            </a:r>
            <a:r>
              <a:rPr lang="en-US" dirty="0" smtClean="0"/>
              <a:t>- every </a:t>
            </a:r>
            <a:r>
              <a:rPr lang="en-US" dirty="0"/>
              <a:t>9 weeks.  </a:t>
            </a:r>
            <a:endParaRPr lang="en-US" dirty="0" smtClean="0"/>
          </a:p>
          <a:p>
            <a:r>
              <a:rPr lang="en-US" dirty="0" smtClean="0"/>
              <a:t>Progress </a:t>
            </a:r>
            <a:r>
              <a:rPr lang="en-US" dirty="0"/>
              <a:t>Reports </a:t>
            </a:r>
            <a:r>
              <a:rPr lang="en-US" dirty="0" smtClean="0"/>
              <a:t>– mid way through 9 weeks if </a:t>
            </a:r>
            <a:r>
              <a:rPr lang="en-US" dirty="0"/>
              <a:t>in danger of failing</a:t>
            </a:r>
            <a:r>
              <a:rPr lang="en-US" dirty="0" smtClean="0"/>
              <a:t>.</a:t>
            </a:r>
            <a:endParaRPr lang="en-US" sz="2400" b="1" dirty="0"/>
          </a:p>
          <a:p>
            <a:r>
              <a:rPr lang="en-US" sz="2400" b="1" u="sng" dirty="0"/>
              <a:t>5</a:t>
            </a:r>
            <a:r>
              <a:rPr lang="en-US" sz="2400" b="1" u="sng" baseline="30000" dirty="0"/>
              <a:t>th</a:t>
            </a:r>
            <a:r>
              <a:rPr lang="en-US" sz="2400" b="1" u="sng" dirty="0"/>
              <a:t> STAAR Tests </a:t>
            </a:r>
            <a:r>
              <a:rPr lang="en-US" sz="2400" b="1" dirty="0"/>
              <a:t>–  3/</a:t>
            </a:r>
            <a:r>
              <a:rPr lang="en-US" sz="2400" b="1" dirty="0" smtClean="0"/>
              <a:t>28 </a:t>
            </a:r>
            <a:r>
              <a:rPr lang="en-US" sz="2400" b="1" dirty="0"/>
              <a:t>Math , 3</a:t>
            </a:r>
            <a:r>
              <a:rPr lang="en-US" sz="2400" b="1" dirty="0" smtClean="0"/>
              <a:t>/29 </a:t>
            </a:r>
            <a:r>
              <a:rPr lang="en-US" sz="2400" b="1" dirty="0"/>
              <a:t>Reading, </a:t>
            </a:r>
            <a:r>
              <a:rPr lang="en-US" sz="2400" b="1" dirty="0" smtClean="0"/>
              <a:t>    </a:t>
            </a:r>
          </a:p>
          <a:p>
            <a:pPr marL="0" indent="0">
              <a:buNone/>
            </a:pPr>
            <a:r>
              <a:rPr lang="en-US" dirty="0" smtClean="0"/>
              <a:t>                                                   </a:t>
            </a:r>
            <a:r>
              <a:rPr lang="en-US" sz="2400" b="1" dirty="0" smtClean="0"/>
              <a:t>5/10 Science</a:t>
            </a:r>
            <a:endParaRPr lang="en-US" sz="2400" b="1" dirty="0"/>
          </a:p>
          <a:p>
            <a:endParaRPr lang="en-US" dirty="0"/>
          </a:p>
        </p:txBody>
      </p:sp>
    </p:spTree>
    <p:extLst>
      <p:ext uri="{BB962C8B-B14F-4D97-AF65-F5344CB8AC3E}">
        <p14:creationId xmlns:p14="http://schemas.microsoft.com/office/powerpoint/2010/main" val="4109004098"/>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538</TotalTime>
  <Words>1148</Words>
  <Application>Microsoft Office PowerPoint</Application>
  <PresentationFormat>On-screen Show (4:3)</PresentationFormat>
  <Paragraphs>162</Paragraphs>
  <Slides>20</Slides>
  <Notes>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20</vt:i4>
      </vt:variant>
    </vt:vector>
  </HeadingPairs>
  <TitlesOfParts>
    <vt:vector size="31" baseType="lpstr">
      <vt:lpstr>Aharoni</vt:lpstr>
      <vt:lpstr>Arial</vt:lpstr>
      <vt:lpstr>Arial Black</vt:lpstr>
      <vt:lpstr>Bree Serif</vt:lpstr>
      <vt:lpstr>Cabin Condensed</vt:lpstr>
      <vt:lpstr>Calibri</vt:lpstr>
      <vt:lpstr>Courier New</vt:lpstr>
      <vt:lpstr>Lobster</vt:lpstr>
      <vt:lpstr>Trebuchet MS</vt:lpstr>
      <vt:lpstr>Wingdings 3</vt:lpstr>
      <vt:lpstr>Facet</vt:lpstr>
      <vt:lpstr>PowerPoint Presentation</vt:lpstr>
      <vt:lpstr>PowerPoint Presentation</vt:lpstr>
      <vt:lpstr>PowerPoint Presentation</vt:lpstr>
      <vt:lpstr>PowerPoint Presentation</vt:lpstr>
      <vt:lpstr>Class Schedule</vt:lpstr>
      <vt:lpstr>Special Events</vt:lpstr>
      <vt:lpstr>Behavior Management</vt:lpstr>
      <vt:lpstr>5th Grade Discipline Plan</vt:lpstr>
      <vt:lpstr>Classwork &amp; Homework</vt:lpstr>
      <vt:lpstr>Attendance </vt:lpstr>
      <vt:lpstr>Why iPads in CISD?</vt:lpstr>
      <vt:lpstr>Safeguards -  Classroom Management in a Digital World</vt:lpstr>
      <vt:lpstr>Safeguards - Digital Literacy Courses</vt:lpstr>
      <vt:lpstr>Safeguards - Information Literacy Course</vt:lpstr>
      <vt:lpstr>Collaboration...Choice… Workflow</vt:lpstr>
      <vt:lpstr>Parents...Part of the Process</vt:lpstr>
      <vt:lpstr>Communication</vt:lpstr>
      <vt:lpstr>A Day in Math</vt:lpstr>
      <vt:lpstr>Math Resources</vt:lpstr>
      <vt:lpstr>Thank You for Coming!!</vt:lpstr>
    </vt:vector>
  </TitlesOfParts>
  <Company>Denton Creek 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5th Grade Curriculum Night 6:30-7:30</dc:title>
  <dc:creator>Jennifer</dc:creator>
  <cp:lastModifiedBy>Kathy Struck</cp:lastModifiedBy>
  <cp:revision>74</cp:revision>
  <cp:lastPrinted>2013-09-05T15:12:30Z</cp:lastPrinted>
  <dcterms:created xsi:type="dcterms:W3CDTF">2013-09-04T01:56:55Z</dcterms:created>
  <dcterms:modified xsi:type="dcterms:W3CDTF">2016-09-01T22:50:41Z</dcterms:modified>
</cp:coreProperties>
</file>